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Default Extension="gif" ContentType="image/gif"/>
  <Override PartName="/ppt/presentation.xml" ContentType="application/vnd.openxmlformats-officedocument.presentationml.presentation.main+xml"/>
  <Override PartName="/ppt/slides/slide17.xml" ContentType="application/vnd.openxmlformats-officedocument.presentationml.slide+xml"/>
  <Override PartName="/ppt/slides/slide11.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9.xml" ContentType="application/vnd.openxmlformats-officedocument.presentationml.notesSlide+xml"/>
  <Override PartName="/ppt/notesSlides/notesSlide11.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1" r:id="rId2"/>
    <p:sldId id="256" r:id="rId3"/>
    <p:sldId id="260" r:id="rId4"/>
    <p:sldId id="259" r:id="rId5"/>
    <p:sldId id="257" r:id="rId6"/>
    <p:sldId id="258" r:id="rId7"/>
    <p:sldId id="262" r:id="rId8"/>
    <p:sldId id="273" r:id="rId9"/>
    <p:sldId id="263" r:id="rId10"/>
    <p:sldId id="276" r:id="rId11"/>
    <p:sldId id="264" r:id="rId12"/>
    <p:sldId id="265" r:id="rId13"/>
    <p:sldId id="266" r:id="rId14"/>
    <p:sldId id="267" r:id="rId15"/>
    <p:sldId id="277" r:id="rId16"/>
    <p:sldId id="268" r:id="rId17"/>
    <p:sldId id="269" r:id="rId18"/>
    <p:sldId id="272" r:id="rId19"/>
    <p:sldId id="270" r:id="rId20"/>
    <p:sldId id="278" r:id="rId21"/>
    <p:sldId id="271" r:id="rId22"/>
    <p:sldId id="274"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029" autoAdjust="0"/>
  </p:normalViewPr>
  <p:slideViewPr>
    <p:cSldViewPr>
      <p:cViewPr varScale="1">
        <p:scale>
          <a:sx n="65" d="100"/>
          <a:sy n="65" d="100"/>
        </p:scale>
        <p:origin x="-2124" y="-96"/>
      </p:cViewPr>
      <p:guideLst>
        <p:guide orient="horz" pos="2160"/>
        <p:guide pos="2880"/>
      </p:guideLst>
    </p:cSldViewPr>
  </p:slideViewPr>
  <p:notesTextViewPr>
    <p:cViewPr>
      <p:scale>
        <a:sx n="100" d="100"/>
        <a:sy n="100" d="100"/>
      </p:scale>
      <p:origin x="0" y="6366"/>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3807A8-34BB-4648-B9D5-7655DF16BEAB}" type="datetimeFigureOut">
              <a:rPr lang="en-CA" smtClean="0"/>
              <a:t>14/09/2012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0206AA-052A-4B28-875C-3045B5988EA2}"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Slide on screen </a:t>
            </a:r>
            <a:r>
              <a:rPr lang="en-US" baseline="0" dirty="0" smtClean="0"/>
              <a:t>before presentation begins </a:t>
            </a:r>
            <a:br>
              <a:rPr lang="en-US" baseline="0" dirty="0" smtClean="0"/>
            </a:br>
            <a:endParaRPr lang="en-US" baseline="0" dirty="0" smtClean="0"/>
          </a:p>
          <a:p>
            <a:endParaRPr lang="en-CA" dirty="0"/>
          </a:p>
        </p:txBody>
      </p:sp>
      <p:sp>
        <p:nvSpPr>
          <p:cNvPr id="4" name="Slide Number Placeholder 3"/>
          <p:cNvSpPr>
            <a:spLocks noGrp="1"/>
          </p:cNvSpPr>
          <p:nvPr>
            <p:ph type="sldNum" sz="quarter" idx="10"/>
          </p:nvPr>
        </p:nvSpPr>
        <p:spPr/>
        <p:txBody>
          <a:bodyPr/>
          <a:lstStyle/>
          <a:p>
            <a:fld id="{1C22A34A-B38D-446C-844F-B2E0D98429FC}"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E10206AA-052A-4B28-875C-3045B5988EA2}" type="slidenum">
              <a:rPr lang="en-CA" smtClean="0"/>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Nora-Lee Rear is the Executive Director of the Eagle’s Nest </a:t>
            </a:r>
            <a:r>
              <a:rPr lang="en-US" baseline="0" dirty="0" err="1" smtClean="0"/>
              <a:t>Stoney</a:t>
            </a:r>
            <a:r>
              <a:rPr lang="en-US" baseline="0" dirty="0" smtClean="0"/>
              <a:t> Family Shelter in Morley, Alberta which is on-reserve west of Calgary.</a:t>
            </a:r>
          </a:p>
          <a:p>
            <a:pPr>
              <a:buFontTx/>
              <a:buNone/>
            </a:pPr>
            <a:endParaRPr lang="en-US" baseline="0" dirty="0" smtClean="0"/>
          </a:p>
          <a:p>
            <a:pPr>
              <a:buFontTx/>
              <a:buNone/>
            </a:pPr>
            <a:r>
              <a:rPr lang="en-US" baseline="0" dirty="0" smtClean="0"/>
              <a:t>Eagle’s Nest is one of the participating shelters on Walking the Path Together, and Nora-Lee has agreed to share a story from the frontlines on the project. </a:t>
            </a:r>
          </a:p>
          <a:p>
            <a:pPr>
              <a:buFontTx/>
              <a:buNone/>
            </a:pPr>
            <a:endParaRPr lang="en-US" baseline="0" dirty="0" smtClean="0"/>
          </a:p>
          <a:p>
            <a:pPr>
              <a:buFontTx/>
              <a:buNone/>
            </a:pPr>
            <a:endParaRPr lang="en-US" baseline="0" dirty="0" smtClean="0"/>
          </a:p>
          <a:p>
            <a:pPr>
              <a:buFontTx/>
              <a:buNone/>
            </a:pPr>
            <a:endParaRPr lang="en-US" baseline="0" dirty="0" smtClean="0"/>
          </a:p>
          <a:p>
            <a:pPr>
              <a:buFontTx/>
              <a:buNone/>
            </a:pPr>
            <a:endParaRPr lang="en-US" baseline="0" dirty="0" smtClean="0"/>
          </a:p>
          <a:p>
            <a:pPr>
              <a:buFontTx/>
              <a:buChar char="-"/>
            </a:pPr>
            <a:endParaRPr lang="en-US" baseline="0" dirty="0" smtClean="0"/>
          </a:p>
          <a:p>
            <a:pPr>
              <a:buFontTx/>
              <a:buChar char="-"/>
            </a:pPr>
            <a:endParaRPr lang="en-US" dirty="0" smtClean="0"/>
          </a:p>
        </p:txBody>
      </p:sp>
      <p:sp>
        <p:nvSpPr>
          <p:cNvPr id="4" name="Slide Number Placeholder 3"/>
          <p:cNvSpPr>
            <a:spLocks noGrp="1"/>
          </p:cNvSpPr>
          <p:nvPr>
            <p:ph type="sldNum" sz="quarter" idx="10"/>
          </p:nvPr>
        </p:nvSpPr>
        <p:spPr/>
        <p:txBody>
          <a:bodyPr/>
          <a:lstStyle/>
          <a:p>
            <a:fld id="{E10206AA-052A-4B28-875C-3045B5988EA2}" type="slidenum">
              <a:rPr lang="en-CA" smtClean="0"/>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 Project</a:t>
            </a:r>
            <a:r>
              <a:rPr lang="en-US" baseline="0" dirty="0" smtClean="0"/>
              <a:t> Guidance Circle </a:t>
            </a:r>
          </a:p>
          <a:p>
            <a:pPr>
              <a:buFontTx/>
              <a:buChar char="-"/>
            </a:pPr>
            <a:r>
              <a:rPr lang="en-US" baseline="0" dirty="0" smtClean="0"/>
              <a:t> Cultural competency </a:t>
            </a:r>
          </a:p>
          <a:p>
            <a:pPr>
              <a:buFontTx/>
              <a:buChar char="-"/>
            </a:pPr>
            <a:r>
              <a:rPr lang="en-US" baseline="0" dirty="0" smtClean="0"/>
              <a:t> Adapting tools </a:t>
            </a:r>
          </a:p>
          <a:p>
            <a:pPr>
              <a:buFontTx/>
              <a:buChar char="-"/>
            </a:pPr>
            <a:r>
              <a:rPr lang="en-US" baseline="0" dirty="0" smtClean="0"/>
              <a:t> Organic interventions </a:t>
            </a:r>
          </a:p>
          <a:p>
            <a:pPr>
              <a:buFontTx/>
              <a:buChar char="-"/>
            </a:pPr>
            <a:r>
              <a:rPr lang="en-US" baseline="0" dirty="0" smtClean="0"/>
              <a:t> Partnership Considerations </a:t>
            </a:r>
          </a:p>
          <a:p>
            <a:pPr>
              <a:buFontTx/>
              <a:buChar char="-"/>
            </a:pPr>
            <a:r>
              <a:rPr lang="en-US" baseline="0" dirty="0" smtClean="0"/>
              <a:t> Shelter staff vs. Project staff </a:t>
            </a:r>
          </a:p>
          <a:p>
            <a:pPr>
              <a:buFontTx/>
              <a:buChar char="-"/>
            </a:pPr>
            <a:r>
              <a:rPr lang="en-US" baseline="0" dirty="0" smtClean="0"/>
              <a:t> Data Collection </a:t>
            </a:r>
          </a:p>
          <a:p>
            <a:pPr>
              <a:buFontTx/>
              <a:buChar char="-"/>
            </a:pPr>
            <a:endParaRPr lang="en-US" baseline="0" dirty="0" smtClean="0"/>
          </a:p>
          <a:p>
            <a:pPr>
              <a:buFontTx/>
              <a:buChar char="-"/>
            </a:pPr>
            <a:r>
              <a:rPr lang="en-US" baseline="0" dirty="0" smtClean="0"/>
              <a:t> Pilot was extended for another 18 months, which we recently announced at a media event in Edmonton.  </a:t>
            </a:r>
            <a:br>
              <a:rPr lang="en-US" baseline="0" dirty="0" smtClean="0"/>
            </a:br>
            <a:r>
              <a:rPr lang="en-US" baseline="0" dirty="0" smtClean="0"/>
              <a:t>- Both NCPC and Safe </a:t>
            </a:r>
            <a:r>
              <a:rPr lang="en-US" baseline="0" dirty="0" err="1" smtClean="0"/>
              <a:t>Comm</a:t>
            </a:r>
            <a:r>
              <a:rPr lang="en-US" baseline="0" dirty="0" smtClean="0"/>
              <a:t> are funding this extension.</a:t>
            </a:r>
          </a:p>
          <a:p>
            <a:pPr>
              <a:buFontTx/>
              <a:buChar char="-"/>
            </a:pPr>
            <a:r>
              <a:rPr lang="en-US" baseline="0" dirty="0" smtClean="0"/>
              <a:t> Data Collection </a:t>
            </a:r>
          </a:p>
          <a:p>
            <a:pPr>
              <a:buFontTx/>
              <a:buChar char="-"/>
            </a:pPr>
            <a:endParaRPr lang="en-US" baseline="0" dirty="0" smtClean="0"/>
          </a:p>
          <a:p>
            <a:pPr>
              <a:buFontTx/>
              <a:buChar char="-"/>
            </a:pPr>
            <a:endParaRPr lang="en-US" baseline="0" dirty="0" smtClean="0"/>
          </a:p>
          <a:p>
            <a:pPr>
              <a:buFontTx/>
              <a:buNone/>
            </a:pPr>
            <a:endParaRPr lang="en-US" baseline="0" dirty="0" smtClean="0"/>
          </a:p>
          <a:p>
            <a:pPr>
              <a:buFontTx/>
              <a:buNone/>
            </a:pPr>
            <a:endParaRPr lang="en-US" baseline="0" dirty="0" smtClean="0"/>
          </a:p>
          <a:p>
            <a:pPr>
              <a:buFontTx/>
              <a:buNone/>
            </a:pPr>
            <a:endParaRPr lang="en-US" baseline="0" dirty="0" smtClean="0"/>
          </a:p>
          <a:p>
            <a:pPr>
              <a:buFontTx/>
              <a:buChar char="-"/>
            </a:pPr>
            <a:endParaRPr lang="en-US" baseline="0" dirty="0" smtClean="0"/>
          </a:p>
          <a:p>
            <a:pPr>
              <a:buFontTx/>
              <a:buChar char="-"/>
            </a:pPr>
            <a:endParaRPr lang="en-US" dirty="0" smtClean="0"/>
          </a:p>
        </p:txBody>
      </p:sp>
      <p:sp>
        <p:nvSpPr>
          <p:cNvPr id="4" name="Slide Number Placeholder 3"/>
          <p:cNvSpPr>
            <a:spLocks noGrp="1"/>
          </p:cNvSpPr>
          <p:nvPr>
            <p:ph type="sldNum" sz="quarter" idx="10"/>
          </p:nvPr>
        </p:nvSpPr>
        <p:spPr/>
        <p:txBody>
          <a:bodyPr/>
          <a:lstStyle/>
          <a:p>
            <a:fld id="{E10206AA-052A-4B28-875C-3045B5988EA2}" type="slidenum">
              <a:rPr lang="en-CA" smtClean="0"/>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Stollery</a:t>
            </a:r>
            <a:r>
              <a:rPr lang="en-US" dirty="0" smtClean="0"/>
              <a:t> Foundation funds second year of Helping Hands project; 1</a:t>
            </a:r>
            <a:r>
              <a:rPr lang="en-US" baseline="30000" dirty="0" smtClean="0"/>
              <a:t>st</a:t>
            </a:r>
            <a:r>
              <a:rPr lang="en-US" dirty="0" smtClean="0"/>
              <a:t> year evaluation completed; and evaluation framework developed for second year; </a:t>
            </a:r>
            <a:endParaRPr lang="en-CA" dirty="0" smtClean="0"/>
          </a:p>
          <a:p>
            <a:endParaRPr lang="en-US" dirty="0" smtClean="0"/>
          </a:p>
          <a:p>
            <a:r>
              <a:rPr lang="en-US" sz="1200" kern="1200" dirty="0" smtClean="0">
                <a:solidFill>
                  <a:schemeClr val="tx1"/>
                </a:solidFill>
                <a:latin typeface="+mn-lt"/>
                <a:ea typeface="+mn-ea"/>
                <a:cs typeface="+mn-cs"/>
              </a:rPr>
              <a:t>Over the last 8 months (October 2011- June 2012), the therapist conducted three-hour weekly visits at each shelter and provided attachment-based interventions to mothers and children (see Appendix C for breakdown of the therapists’ hours). The nature of the services delivered by the therapist for Year 2 varied from year one. In year two, the therapist focused on engaging and supporting mothers in understanding the impact of domestic violence on their children and improving their parenting techniques in order to achieve healthy attachment with their children. The therapist also provided mentorship to shelter staff and made an effort to help staff integrate the project into shelter programming. In</a:t>
            </a:r>
            <a:r>
              <a:rPr lang="en-CA"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Year 2, the therapist collected and analyzed data from participating children, mothers and shelter staff to evaluate the impact of the project on participants. ACWS collected data from shelter executives and staff in order to evaluate the overall impact of the project from the shelters’ perspective.</a:t>
            </a:r>
          </a:p>
          <a:p>
            <a:endParaRPr lang="en-US" sz="1200" kern="1200" dirty="0" smtClean="0">
              <a:solidFill>
                <a:schemeClr val="tx1"/>
              </a:solidFill>
              <a:latin typeface="+mn-lt"/>
              <a:ea typeface="+mn-ea"/>
              <a:cs typeface="+mn-cs"/>
            </a:endParaRPr>
          </a:p>
          <a:p>
            <a:pPr marL="228600" indent="-228600">
              <a:buAutoNum type="arabicPeriod"/>
            </a:pPr>
            <a:r>
              <a:rPr lang="en-US" sz="1200" kern="1200" baseline="0" dirty="0" smtClean="0">
                <a:solidFill>
                  <a:schemeClr val="tx1"/>
                </a:solidFill>
                <a:latin typeface="+mn-lt"/>
                <a:ea typeface="+mn-ea"/>
                <a:cs typeface="+mn-cs"/>
              </a:rPr>
              <a:t>Provide Access to a child psychologist for pre-school children in Edmonton’s woman’s Shelters</a:t>
            </a:r>
          </a:p>
          <a:p>
            <a:pPr marL="228600" indent="-228600">
              <a:buAutoNum type="arabicPeriod"/>
            </a:pPr>
            <a:r>
              <a:rPr lang="en-US" sz="1200" kern="1200" baseline="0" dirty="0" smtClean="0">
                <a:solidFill>
                  <a:schemeClr val="tx1"/>
                </a:solidFill>
                <a:latin typeface="+mn-lt"/>
                <a:ea typeface="+mn-ea"/>
                <a:cs typeface="+mn-cs"/>
              </a:rPr>
              <a:t>Improve Edmonton shelter worker capacity </a:t>
            </a:r>
          </a:p>
          <a:p>
            <a:pPr marL="228600" indent="-228600">
              <a:buAutoNum type="arabicPeriod"/>
            </a:pPr>
            <a:r>
              <a:rPr lang="en-US" sz="1200" kern="1200" baseline="0" dirty="0" smtClean="0">
                <a:solidFill>
                  <a:schemeClr val="tx1"/>
                </a:solidFill>
                <a:latin typeface="+mn-lt"/>
                <a:ea typeface="+mn-ea"/>
                <a:cs typeface="+mn-cs"/>
              </a:rPr>
              <a:t>Establish a program model to support and inform practice in Alberta </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a:t>
            </a:r>
            <a:r>
              <a:rPr lang="en-US" dirty="0" smtClean="0"/>
              <a:t>Edmonton</a:t>
            </a:r>
            <a:r>
              <a:rPr lang="en-US" baseline="0" dirty="0" smtClean="0"/>
              <a:t> Woman’s Shelter (A.K.A. “WIN HOUSE”),  is one of the participating shelters on the Helping Hands project.   </a:t>
            </a:r>
            <a:endParaRPr lang="en-CA" baseline="0" dirty="0" smtClean="0"/>
          </a:p>
          <a:p>
            <a:r>
              <a:rPr lang="en-US" dirty="0" smtClean="0"/>
              <a:t>Janine Fraser, Executive Director of Win House,</a:t>
            </a:r>
            <a:r>
              <a:rPr lang="en-US" baseline="0" dirty="0" smtClean="0"/>
              <a:t> is here to share a Helping Hands story. </a:t>
            </a:r>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Learnings</a:t>
            </a:r>
            <a:r>
              <a:rPr lang="en-US" baseline="0" dirty="0" smtClean="0"/>
              <a:t> </a:t>
            </a:r>
          </a:p>
          <a:p>
            <a:r>
              <a:rPr lang="en-US" baseline="0" dirty="0" smtClean="0"/>
              <a:t/>
            </a:r>
            <a:br>
              <a:rPr lang="en-US" baseline="0" dirty="0" smtClean="0"/>
            </a:br>
            <a:r>
              <a:rPr lang="en-US" sz="1200" kern="1200" dirty="0" smtClean="0">
                <a:solidFill>
                  <a:schemeClr val="tx1"/>
                </a:solidFill>
                <a:latin typeface="+mn-lt"/>
                <a:ea typeface="+mn-ea"/>
                <a:cs typeface="+mn-cs"/>
              </a:rPr>
              <a:t>Lesson 1: Each shelter context is different and therefore a ‘one size fits all’ model is not appropriate for early childhood interventions. A model must be flexible in order to be effectively integrated into shelters.</a:t>
            </a:r>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Lesson 2: Having an external therapist delivering interventions appears to be more effective than training shelter staff to deliver therapies. The expertise that a therapist brings to intervention is invaluable and cannot be taught to shelter staff through in-services. Further, shelter staff are already working at full capacity, making it very difficult to add another role to their work. Having an external therapist come and work with mothers appeared to be an important aspect of the success of the project.</a:t>
            </a:r>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Lesson 3: For successful integration into shelter work, shelter staff require training and mentorship from the acting therapist. This training and mentorship allows shelter staff to provide more seamless support to mothers and children while in shelter. Case conferencing is also an important aspect to successful integration of shelter services for mothers and children. When staff are both aware of the work the therapist is doing and understand this work, they are able to better support the therapists’ work and continue it when the therapist is gone or sessions have ended.</a:t>
            </a:r>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Lesson 4: In order to engage in therapy, mothers and children need to have their basic needs met. Shelters should continue to advocate for funding such as Making Amends, that provide financial support to meet the immediate needs of women and children fleeing domestic violence.</a:t>
            </a:r>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Lesson 5:  External therapists need to recognize the often chaotic nature of communal living in a women’s emergency shelter and adjust the activities accordingly.  Lack of space in women’s shelters compounds this difficulty.  In one emergency shelter, in year 2, the therapist engaged women in the eating area, which reduced perceived barriers of approaching a therapist.</a:t>
            </a:r>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Lesson 6:  The Interdisciplinary Training sessions that were held to acquaint the Family Centre and shelters with their respective work was very helpful in establishing an appreciation and shared understanding for the work of the respective organizations.</a:t>
            </a:r>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Lesson 7:  The amount of staff time and ACWS support was greater than anticipated and not budgeted.</a:t>
            </a:r>
            <a:endParaRPr lang="en-CA" sz="1200" kern="1200" dirty="0" smtClean="0">
              <a:solidFill>
                <a:schemeClr val="tx1"/>
              </a:solidFill>
              <a:latin typeface="+mn-lt"/>
              <a:ea typeface="+mn-ea"/>
              <a:cs typeface="+mn-cs"/>
            </a:endParaRPr>
          </a:p>
          <a:p>
            <a:endParaRPr lang="en-US" baseline="0" dirty="0" smtClean="0"/>
          </a:p>
          <a:p>
            <a:endParaRPr lang="en-US" baseline="0" dirty="0" smtClean="0"/>
          </a:p>
          <a:p>
            <a:r>
              <a:rPr lang="en-US" baseline="0" dirty="0" smtClean="0"/>
              <a:t>Next Steps (?)</a:t>
            </a:r>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-Children’s Curriculum developed, two training sessions held (April and September 2011)and project with 12 shelters participating commenced in October 2011.  8 project leadership team meetings held; bimonthly contact by clinical consultant with all child support staff – individual and group consult</a:t>
            </a:r>
            <a:br>
              <a:rPr lang="en-US" dirty="0" smtClean="0"/>
            </a:br>
            <a:r>
              <a:rPr lang="en-US" dirty="0" smtClean="0"/>
              <a:t/>
            </a:r>
            <a:br>
              <a:rPr lang="en-US" dirty="0" smtClean="0"/>
            </a:br>
            <a:r>
              <a:rPr lang="en-CA" sz="1200" kern="1200" dirty="0" smtClean="0">
                <a:solidFill>
                  <a:schemeClr val="tx1"/>
                </a:solidFill>
                <a:latin typeface="+mn-lt"/>
                <a:ea typeface="+mn-ea"/>
                <a:cs typeface="+mn-cs"/>
              </a:rPr>
              <a:t>Emphasize the overall focus of the project on integrating the child support work into daily shelter operations.  This was a demonstration project that allowed us to determine what barriers might exist in doing this.</a:t>
            </a:r>
          </a:p>
          <a:p>
            <a:pPr lvl="0"/>
            <a:r>
              <a:rPr lang="en-CA" sz="1200" kern="1200" dirty="0" smtClean="0">
                <a:solidFill>
                  <a:schemeClr val="tx1"/>
                </a:solidFill>
                <a:latin typeface="+mn-lt"/>
                <a:ea typeface="+mn-ea"/>
                <a:cs typeface="+mn-cs"/>
              </a:rPr>
              <a:t>The key barrier here was the nature of emergency shelter work and encouraging women to participate while in crisis – so in the course of the project we came up with a number of different solutions and the introductory group sessions was a particularly valuable way to engage moms and integrate project into shelter operations</a:t>
            </a:r>
          </a:p>
          <a:p>
            <a:pPr lvl="0"/>
            <a:r>
              <a:rPr lang="en-CA" sz="1200" kern="1200" dirty="0" smtClean="0">
                <a:solidFill>
                  <a:schemeClr val="tx1"/>
                </a:solidFill>
                <a:latin typeface="+mn-lt"/>
                <a:ea typeface="+mn-ea"/>
                <a:cs typeface="+mn-cs"/>
              </a:rPr>
              <a:t>Importance of support that ACWS provided – to help with respect to clinical work, but also data tracking and management.</a:t>
            </a:r>
          </a:p>
          <a:p>
            <a:pPr lvl="0"/>
            <a:r>
              <a:rPr lang="en-CA" sz="1200" kern="1200" dirty="0" smtClean="0">
                <a:solidFill>
                  <a:schemeClr val="tx1"/>
                </a:solidFill>
                <a:latin typeface="+mn-lt"/>
                <a:ea typeface="+mn-ea"/>
                <a:cs typeface="+mn-cs"/>
              </a:rPr>
              <a:t>Collaborative learning – the leadership group engaging the directors to share their </a:t>
            </a:r>
            <a:r>
              <a:rPr lang="en-CA" sz="1200" kern="1200" dirty="0" err="1" smtClean="0">
                <a:solidFill>
                  <a:schemeClr val="tx1"/>
                </a:solidFill>
                <a:latin typeface="+mn-lt"/>
                <a:ea typeface="+mn-ea"/>
                <a:cs typeface="+mn-cs"/>
              </a:rPr>
              <a:t>learnings</a:t>
            </a:r>
            <a:r>
              <a:rPr lang="en-CA" sz="1200" kern="1200" dirty="0" smtClean="0">
                <a:solidFill>
                  <a:schemeClr val="tx1"/>
                </a:solidFill>
                <a:latin typeface="+mn-lt"/>
                <a:ea typeface="+mn-ea"/>
                <a:cs typeface="+mn-cs"/>
              </a:rPr>
              <a:t> and the child support group engaging staff and providing clinical support; also using Outcome Tracker data to inform service provision</a:t>
            </a:r>
          </a:p>
          <a:p>
            <a:pPr lvl="0"/>
            <a:r>
              <a:rPr lang="en-CA" sz="1200" kern="1200" dirty="0" smtClean="0">
                <a:solidFill>
                  <a:schemeClr val="tx1"/>
                </a:solidFill>
                <a:latin typeface="+mn-lt"/>
                <a:ea typeface="+mn-ea"/>
                <a:cs typeface="+mn-cs"/>
              </a:rPr>
              <a:t>Even though the participation was low (I think we have 25 children now, but Susan can confirm that), women who did take part are very positive about the program (see interview summary for confirmation). </a:t>
            </a:r>
          </a:p>
          <a:p>
            <a:pPr lvl="0"/>
            <a:r>
              <a:rPr lang="en-CA" sz="1200" kern="1200" dirty="0" smtClean="0">
                <a:solidFill>
                  <a:schemeClr val="tx1"/>
                </a:solidFill>
                <a:latin typeface="+mn-lt"/>
                <a:ea typeface="+mn-ea"/>
                <a:cs typeface="+mn-cs"/>
              </a:rPr>
              <a:t>Can also use the most recent Children’s data summary (attached) to describe the diversity of client groups, their involvement in the project and the parenting stress most moms in the project experienced.  I would not use the outcome data from that report – very preliminary.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lumMod val="50000"/>
                  </a:schemeClr>
                </a:solidFill>
              </a:rPr>
              <a:t>Share Training DVD here </a:t>
            </a:r>
          </a:p>
          <a:p>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Nora-Lee</a:t>
            </a:r>
            <a:r>
              <a:rPr lang="en-US" baseline="0" dirty="0" smtClean="0"/>
              <a:t> Rear </a:t>
            </a:r>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 yourself </a:t>
            </a:r>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Nora-Lee</a:t>
            </a:r>
            <a:r>
              <a:rPr lang="en-US" baseline="0" dirty="0" smtClean="0"/>
              <a:t> Rear </a:t>
            </a:r>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Learnings</a:t>
            </a:r>
            <a:r>
              <a:rPr lang="en-US" baseline="0" dirty="0" smtClean="0"/>
              <a:t> (?)</a:t>
            </a:r>
          </a:p>
          <a:p>
            <a:pPr lvl="0"/>
            <a:r>
              <a:rPr lang="en-US" baseline="0" dirty="0" smtClean="0"/>
              <a:t/>
            </a:r>
            <a:br>
              <a:rPr lang="en-US" baseline="0" dirty="0" smtClean="0"/>
            </a:br>
            <a:r>
              <a:rPr lang="en-CA" sz="1200" b="1" kern="1200" dirty="0" smtClean="0">
                <a:solidFill>
                  <a:schemeClr val="tx1"/>
                </a:solidFill>
                <a:latin typeface="+mn-lt"/>
                <a:ea typeface="+mn-ea"/>
                <a:cs typeface="+mn-cs"/>
              </a:rPr>
              <a:t>Better understanding of the impact abuse has on children</a:t>
            </a:r>
            <a:endParaRPr lang="en-CA" sz="1200" kern="1200" dirty="0" smtClean="0">
              <a:solidFill>
                <a:schemeClr val="tx1"/>
              </a:solidFill>
              <a:latin typeface="+mn-lt"/>
              <a:ea typeface="+mn-ea"/>
              <a:cs typeface="+mn-cs"/>
            </a:endParaRPr>
          </a:p>
          <a:p>
            <a:pPr lvl="0"/>
            <a:r>
              <a:rPr lang="en-CA" sz="1200" kern="1200" dirty="0" smtClean="0">
                <a:solidFill>
                  <a:schemeClr val="tx1"/>
                </a:solidFill>
                <a:latin typeface="+mn-lt"/>
                <a:ea typeface="+mn-ea"/>
                <a:cs typeface="+mn-cs"/>
              </a:rPr>
              <a:t>Moms noticed that their children were “closing up”, “shy” and seemed withdrawn or were angry and easily frustrated.</a:t>
            </a:r>
          </a:p>
          <a:p>
            <a:pPr lvl="0"/>
            <a:r>
              <a:rPr lang="en-CA" sz="1200" kern="1200" dirty="0" smtClean="0">
                <a:solidFill>
                  <a:schemeClr val="tx1"/>
                </a:solidFill>
                <a:latin typeface="+mn-lt"/>
                <a:ea typeface="+mn-ea"/>
                <a:cs typeface="+mn-cs"/>
              </a:rPr>
              <a:t>Moms did not realize before their involvement in the project how much abuse affected their children. Some thought that because they left the abusive relationship their children would be fine. Some moms did not realize that their children would be impacted if they witnessed and did not experience abuse. Some thought that young children don’t remember the abuse and so are not impacted by what is happening to them.</a:t>
            </a:r>
          </a:p>
          <a:p>
            <a:pPr lvl="0"/>
            <a:r>
              <a:rPr lang="en-CA" sz="1200" kern="1200" dirty="0" smtClean="0">
                <a:solidFill>
                  <a:schemeClr val="tx1"/>
                </a:solidFill>
                <a:latin typeface="+mn-lt"/>
                <a:ea typeface="+mn-ea"/>
                <a:cs typeface="+mn-cs"/>
              </a:rPr>
              <a:t>Moms are now understanding how abuse can frighten and impact children and realize that the abuse can have an impact “down the road”.</a:t>
            </a:r>
          </a:p>
          <a:p>
            <a:pPr lvl="0"/>
            <a:r>
              <a:rPr lang="en-CA" sz="1200" kern="1200" dirty="0" smtClean="0">
                <a:solidFill>
                  <a:schemeClr val="tx1"/>
                </a:solidFill>
                <a:latin typeface="+mn-lt"/>
                <a:ea typeface="+mn-ea"/>
                <a:cs typeface="+mn-cs"/>
              </a:rPr>
              <a:t>One mom said that she did not learn anything about the impact of abuse from the worker assigned to the project, but did from the other counsellors at the shelter.</a:t>
            </a:r>
          </a:p>
          <a:p>
            <a:r>
              <a:rPr lang="en-CA" sz="1200" kern="1200" dirty="0" smtClean="0">
                <a:solidFill>
                  <a:schemeClr val="tx1"/>
                </a:solidFill>
                <a:latin typeface="+mn-lt"/>
                <a:ea typeface="+mn-ea"/>
                <a:cs typeface="+mn-cs"/>
              </a:rPr>
              <a:t> </a:t>
            </a:r>
          </a:p>
          <a:p>
            <a:pPr lvl="0"/>
            <a:r>
              <a:rPr lang="en-CA" sz="1200" b="1" kern="1200" dirty="0" smtClean="0">
                <a:solidFill>
                  <a:schemeClr val="tx1"/>
                </a:solidFill>
                <a:latin typeface="+mn-lt"/>
                <a:ea typeface="+mn-ea"/>
                <a:cs typeface="+mn-cs"/>
              </a:rPr>
              <a:t>Closer, more trusting relationship between mother and child </a:t>
            </a:r>
            <a:endParaRPr lang="en-CA" sz="1200" kern="1200" dirty="0" smtClean="0">
              <a:solidFill>
                <a:schemeClr val="tx1"/>
              </a:solidFill>
              <a:latin typeface="+mn-lt"/>
              <a:ea typeface="+mn-ea"/>
              <a:cs typeface="+mn-cs"/>
            </a:endParaRPr>
          </a:p>
          <a:p>
            <a:pPr lvl="0"/>
            <a:r>
              <a:rPr lang="en-CA" sz="1200" kern="1200" dirty="0" smtClean="0">
                <a:solidFill>
                  <a:schemeClr val="tx1"/>
                </a:solidFill>
                <a:latin typeface="+mn-lt"/>
                <a:ea typeface="+mn-ea"/>
                <a:cs typeface="+mn-cs"/>
              </a:rPr>
              <a:t>Participation in project created “more bonding”, the “connection” between mother and child is stronger.</a:t>
            </a:r>
          </a:p>
          <a:p>
            <a:pPr lvl="0"/>
            <a:r>
              <a:rPr lang="en-CA" sz="1200" kern="1200" dirty="0" smtClean="0">
                <a:solidFill>
                  <a:schemeClr val="tx1"/>
                </a:solidFill>
                <a:latin typeface="+mn-lt"/>
                <a:ea typeface="+mn-ea"/>
                <a:cs typeface="+mn-cs"/>
              </a:rPr>
              <a:t>There is “more trust” between the mother and child; children learn that mom will always be there “to catch them”</a:t>
            </a:r>
          </a:p>
          <a:p>
            <a:pPr lvl="0"/>
            <a:r>
              <a:rPr lang="en-CA" sz="1200" kern="1200" dirty="0" smtClean="0">
                <a:solidFill>
                  <a:schemeClr val="tx1"/>
                </a:solidFill>
                <a:latin typeface="+mn-lt"/>
                <a:ea typeface="+mn-ea"/>
                <a:cs typeface="+mn-cs"/>
              </a:rPr>
              <a:t>The sessions helped lower the stress between mom and child.</a:t>
            </a:r>
          </a:p>
          <a:p>
            <a:pPr lvl="0"/>
            <a:r>
              <a:rPr lang="en-CA" sz="1200" kern="1200" dirty="0" smtClean="0">
                <a:solidFill>
                  <a:schemeClr val="tx1"/>
                </a:solidFill>
                <a:latin typeface="+mn-lt"/>
                <a:ea typeface="+mn-ea"/>
                <a:cs typeface="+mn-cs"/>
              </a:rPr>
              <a:t>Mother and children have fun together, mothers “enjoy their children more”, “enjoy playing games together”.</a:t>
            </a:r>
          </a:p>
          <a:p>
            <a:pPr lvl="0"/>
            <a:r>
              <a:rPr lang="en-CA" sz="1200" kern="1200" dirty="0" smtClean="0">
                <a:solidFill>
                  <a:schemeClr val="tx1"/>
                </a:solidFill>
                <a:latin typeface="+mn-lt"/>
                <a:ea typeface="+mn-ea"/>
                <a:cs typeface="+mn-cs"/>
              </a:rPr>
              <a:t>One mom thought that as a result of her daughter’s participation in the Children’s Project her daughter is more comfortable being away from her for short periods of time.   </a:t>
            </a:r>
          </a:p>
          <a:p>
            <a:pPr lvl="0"/>
            <a:r>
              <a:rPr lang="en-CA" sz="1200" kern="1200" dirty="0" smtClean="0">
                <a:solidFill>
                  <a:schemeClr val="tx1"/>
                </a:solidFill>
                <a:latin typeface="+mn-lt"/>
                <a:ea typeface="+mn-ea"/>
                <a:cs typeface="+mn-cs"/>
              </a:rPr>
              <a:t>Some moms (n=3) did not think the project has had an impact on the relationship with their children because “they had always been close”, but one of them stated that “you can never be too close to your child”.</a:t>
            </a:r>
          </a:p>
          <a:p>
            <a:r>
              <a:rPr lang="en-CA" sz="1200" kern="1200" dirty="0" smtClean="0">
                <a:solidFill>
                  <a:schemeClr val="tx1"/>
                </a:solidFill>
                <a:latin typeface="+mn-lt"/>
                <a:ea typeface="+mn-ea"/>
                <a:cs typeface="+mn-cs"/>
              </a:rPr>
              <a:t> </a:t>
            </a:r>
          </a:p>
          <a:p>
            <a:pPr lvl="0"/>
            <a:r>
              <a:rPr lang="en-CA" sz="1200" b="1" kern="1200" dirty="0" smtClean="0">
                <a:solidFill>
                  <a:schemeClr val="tx1"/>
                </a:solidFill>
                <a:latin typeface="+mn-lt"/>
                <a:ea typeface="+mn-ea"/>
                <a:cs typeface="+mn-cs"/>
              </a:rPr>
              <a:t>Better understanding of their children’s behaviours</a:t>
            </a:r>
            <a:endParaRPr lang="en-CA" sz="1200" kern="1200" dirty="0" smtClean="0">
              <a:solidFill>
                <a:schemeClr val="tx1"/>
              </a:solidFill>
              <a:latin typeface="+mn-lt"/>
              <a:ea typeface="+mn-ea"/>
              <a:cs typeface="+mn-cs"/>
            </a:endParaRPr>
          </a:p>
          <a:p>
            <a:pPr lvl="0"/>
            <a:r>
              <a:rPr lang="en-CA" sz="1200" kern="1200" dirty="0" smtClean="0">
                <a:solidFill>
                  <a:schemeClr val="tx1"/>
                </a:solidFill>
                <a:latin typeface="+mn-lt"/>
                <a:ea typeface="+mn-ea"/>
                <a:cs typeface="+mn-cs"/>
              </a:rPr>
              <a:t>Project helped moms “understand children’s behaviours better” and know that some of “acting out behaviour is a result of the abuse children witness”  (e.g., anger, temper tantrums and yelling).  </a:t>
            </a:r>
          </a:p>
          <a:p>
            <a:pPr lvl="0"/>
            <a:r>
              <a:rPr lang="en-CA" sz="1200" kern="1200" dirty="0" smtClean="0">
                <a:solidFill>
                  <a:schemeClr val="tx1"/>
                </a:solidFill>
                <a:latin typeface="+mn-lt"/>
                <a:ea typeface="+mn-ea"/>
                <a:cs typeface="+mn-cs"/>
              </a:rPr>
              <a:t>Moms are also reporting that the project helped them learn how to discipline their children in a “healthy way”.  They take time to observe their children so that they can see the signs that the children might be upset.</a:t>
            </a:r>
          </a:p>
          <a:p>
            <a:pPr lvl="0"/>
            <a:r>
              <a:rPr lang="en-CA" sz="1200" kern="1200" dirty="0" smtClean="0">
                <a:solidFill>
                  <a:schemeClr val="tx1"/>
                </a:solidFill>
                <a:latin typeface="+mn-lt"/>
                <a:ea typeface="+mn-ea"/>
                <a:cs typeface="+mn-cs"/>
              </a:rPr>
              <a:t>Moms understand the importance to let children “go at their own rhythm” and are now “more patient” with their children.</a:t>
            </a:r>
          </a:p>
          <a:p>
            <a:pPr lvl="0"/>
            <a:r>
              <a:rPr lang="en-CA" sz="1200" kern="1200" dirty="0" smtClean="0">
                <a:solidFill>
                  <a:schemeClr val="tx1"/>
                </a:solidFill>
                <a:latin typeface="+mn-lt"/>
                <a:ea typeface="+mn-ea"/>
                <a:cs typeface="+mn-cs"/>
              </a:rPr>
              <a:t>Moms now understand the importance of spending time together and to give their children the attention they need.</a:t>
            </a:r>
          </a:p>
          <a:p>
            <a:pPr lvl="0"/>
            <a:r>
              <a:rPr lang="en-CA" sz="1200" kern="1200" dirty="0" smtClean="0">
                <a:solidFill>
                  <a:schemeClr val="tx1"/>
                </a:solidFill>
                <a:latin typeface="+mn-lt"/>
                <a:ea typeface="+mn-ea"/>
                <a:cs typeface="+mn-cs"/>
              </a:rPr>
              <a:t>Some moms now understand the importance of routines and are incorporating structure into their days with their children.</a:t>
            </a:r>
          </a:p>
          <a:p>
            <a:pPr lvl="0"/>
            <a:r>
              <a:rPr lang="en-CA" sz="1200" kern="1200" dirty="0" smtClean="0">
                <a:solidFill>
                  <a:schemeClr val="tx1"/>
                </a:solidFill>
                <a:latin typeface="+mn-lt"/>
                <a:ea typeface="+mn-ea"/>
                <a:cs typeface="+mn-cs"/>
              </a:rPr>
              <a:t>A weekly play group that was part of the project helped one mom feel more confident about her role as a parent and understand that “isolating herself and her child is not a good thing to do”.</a:t>
            </a:r>
          </a:p>
          <a:p>
            <a:r>
              <a:rPr lang="en-CA" sz="1200" kern="1200" dirty="0" smtClean="0">
                <a:solidFill>
                  <a:schemeClr val="tx1"/>
                </a:solidFill>
                <a:latin typeface="+mn-lt"/>
                <a:ea typeface="+mn-ea"/>
                <a:cs typeface="+mn-cs"/>
              </a:rPr>
              <a:t> </a:t>
            </a:r>
          </a:p>
          <a:p>
            <a:pPr lvl="0"/>
            <a:r>
              <a:rPr lang="en-CA" sz="1200" b="1" kern="1200" dirty="0" smtClean="0">
                <a:solidFill>
                  <a:schemeClr val="tx1"/>
                </a:solidFill>
                <a:latin typeface="+mn-lt"/>
                <a:ea typeface="+mn-ea"/>
                <a:cs typeface="+mn-cs"/>
              </a:rPr>
              <a:t>Impact of project on children’s behaviours</a:t>
            </a:r>
            <a:endParaRPr lang="en-CA" sz="1200" kern="1200" dirty="0" smtClean="0">
              <a:solidFill>
                <a:schemeClr val="tx1"/>
              </a:solidFill>
              <a:latin typeface="+mn-lt"/>
              <a:ea typeface="+mn-ea"/>
              <a:cs typeface="+mn-cs"/>
            </a:endParaRPr>
          </a:p>
          <a:p>
            <a:pPr lvl="0"/>
            <a:r>
              <a:rPr lang="en-CA" sz="1200" kern="1200" dirty="0" smtClean="0">
                <a:solidFill>
                  <a:schemeClr val="tx1"/>
                </a:solidFill>
                <a:latin typeface="+mn-lt"/>
                <a:ea typeface="+mn-ea"/>
                <a:cs typeface="+mn-cs"/>
              </a:rPr>
              <a:t>Impact of the sessions was immediate – mothers observed changes in behaviour very quickly.</a:t>
            </a:r>
          </a:p>
          <a:p>
            <a:pPr lvl="0"/>
            <a:r>
              <a:rPr lang="en-CA" sz="1200" kern="1200" dirty="0" smtClean="0">
                <a:solidFill>
                  <a:schemeClr val="tx1"/>
                </a:solidFill>
                <a:latin typeface="+mn-lt"/>
                <a:ea typeface="+mn-ea"/>
                <a:cs typeface="+mn-cs"/>
              </a:rPr>
              <a:t>Mothers see less anger and frustration in their children.</a:t>
            </a:r>
          </a:p>
          <a:p>
            <a:pPr lvl="0"/>
            <a:r>
              <a:rPr lang="en-CA" sz="1200" kern="1200" dirty="0" smtClean="0">
                <a:solidFill>
                  <a:schemeClr val="tx1"/>
                </a:solidFill>
                <a:latin typeface="+mn-lt"/>
                <a:ea typeface="+mn-ea"/>
                <a:cs typeface="+mn-cs"/>
              </a:rPr>
              <a:t>Children are communicating their feelings to their mothers more often (e.g., feeling cards helpful in this regard) “it is neat to see him use words to describe his emotions”.</a:t>
            </a:r>
          </a:p>
          <a:p>
            <a:pPr lvl="0"/>
            <a:r>
              <a:rPr lang="en-CA" sz="1200" kern="1200" dirty="0" smtClean="0">
                <a:solidFill>
                  <a:schemeClr val="tx1"/>
                </a:solidFill>
                <a:latin typeface="+mn-lt"/>
                <a:ea typeface="+mn-ea"/>
                <a:cs typeface="+mn-cs"/>
              </a:rPr>
              <a:t>Children are “no longer hiding”, starting to talk, interact with other people, and do better in school.</a:t>
            </a:r>
          </a:p>
          <a:p>
            <a:pPr lvl="0"/>
            <a:r>
              <a:rPr lang="en-CA" sz="1200" kern="1200" dirty="0" smtClean="0">
                <a:solidFill>
                  <a:schemeClr val="tx1"/>
                </a:solidFill>
                <a:latin typeface="+mn-lt"/>
                <a:ea typeface="+mn-ea"/>
                <a:cs typeface="+mn-cs"/>
              </a:rPr>
              <a:t>The project helped the child become “more responsible, cooperative and less demanding”, responding better when there are limits set.</a:t>
            </a:r>
          </a:p>
          <a:p>
            <a:r>
              <a:rPr lang="en-CA" sz="1200" kern="1200" dirty="0" smtClean="0">
                <a:solidFill>
                  <a:schemeClr val="tx1"/>
                </a:solidFill>
                <a:latin typeface="+mn-lt"/>
                <a:ea typeface="+mn-ea"/>
                <a:cs typeface="+mn-cs"/>
              </a:rPr>
              <a:t> </a:t>
            </a:r>
          </a:p>
          <a:p>
            <a:pPr lvl="0"/>
            <a:r>
              <a:rPr lang="en-CA" sz="1200" b="1" kern="1200" dirty="0" smtClean="0">
                <a:solidFill>
                  <a:schemeClr val="tx1"/>
                </a:solidFill>
                <a:latin typeface="+mn-lt"/>
                <a:ea typeface="+mn-ea"/>
                <a:cs typeface="+mn-cs"/>
              </a:rPr>
              <a:t>Value of play activities</a:t>
            </a:r>
            <a:endParaRPr lang="en-CA" sz="1200" kern="1200" dirty="0" smtClean="0">
              <a:solidFill>
                <a:schemeClr val="tx1"/>
              </a:solidFill>
              <a:latin typeface="+mn-lt"/>
              <a:ea typeface="+mn-ea"/>
              <a:cs typeface="+mn-cs"/>
            </a:endParaRPr>
          </a:p>
          <a:p>
            <a:pPr lvl="0"/>
            <a:r>
              <a:rPr lang="en-CA" sz="1200" kern="1200" dirty="0" smtClean="0">
                <a:solidFill>
                  <a:schemeClr val="tx1"/>
                </a:solidFill>
                <a:latin typeface="+mn-lt"/>
                <a:ea typeface="+mn-ea"/>
                <a:cs typeface="+mn-cs"/>
              </a:rPr>
              <a:t>Moms and children all had several favourite activities that they could identify. After engaging in those activities they realized how important it was to have focused time with their children.</a:t>
            </a:r>
          </a:p>
          <a:p>
            <a:pPr lvl="0"/>
            <a:r>
              <a:rPr lang="en-CA" sz="1200" kern="1200" dirty="0" smtClean="0">
                <a:solidFill>
                  <a:schemeClr val="tx1"/>
                </a:solidFill>
                <a:latin typeface="+mn-lt"/>
                <a:ea typeface="+mn-ea"/>
                <a:cs typeface="+mn-cs"/>
              </a:rPr>
              <a:t>One mom emphasized the value of imaginary play: they now engage in imaginary play and have lots of fun doing that together.</a:t>
            </a:r>
          </a:p>
          <a:p>
            <a:pPr lvl="0"/>
            <a:r>
              <a:rPr lang="en-CA" sz="1200" kern="1200" dirty="0" smtClean="0">
                <a:solidFill>
                  <a:schemeClr val="tx1"/>
                </a:solidFill>
                <a:latin typeface="+mn-lt"/>
                <a:ea typeface="+mn-ea"/>
                <a:cs typeface="+mn-cs"/>
              </a:rPr>
              <a:t>Both mothers and children looked forward to their weekly program sessions.</a:t>
            </a:r>
          </a:p>
          <a:p>
            <a:pPr lvl="0"/>
            <a:r>
              <a:rPr lang="en-CA" sz="1200" kern="1200" dirty="0" smtClean="0">
                <a:solidFill>
                  <a:schemeClr val="tx1"/>
                </a:solidFill>
                <a:latin typeface="+mn-lt"/>
                <a:ea typeface="+mn-ea"/>
                <a:cs typeface="+mn-cs"/>
              </a:rPr>
              <a:t>All mothers who were interviewed identified several activities that they are already using when alone with their children. </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 </a:t>
            </a:r>
          </a:p>
          <a:p>
            <a:pPr lvl="0"/>
            <a:r>
              <a:rPr lang="en-CA" sz="1200" b="1" kern="1200" dirty="0" smtClean="0">
                <a:solidFill>
                  <a:schemeClr val="tx1"/>
                </a:solidFill>
                <a:latin typeface="+mn-lt"/>
                <a:ea typeface="+mn-ea"/>
                <a:cs typeface="+mn-cs"/>
              </a:rPr>
              <a:t>Important elements/areas for improvement</a:t>
            </a:r>
            <a:endParaRPr lang="en-CA" sz="1200" kern="1200" dirty="0" smtClean="0">
              <a:solidFill>
                <a:schemeClr val="tx1"/>
              </a:solidFill>
              <a:latin typeface="+mn-lt"/>
              <a:ea typeface="+mn-ea"/>
              <a:cs typeface="+mn-cs"/>
            </a:endParaRPr>
          </a:p>
          <a:p>
            <a:pPr lvl="0"/>
            <a:r>
              <a:rPr lang="en-CA" sz="1200" kern="1200" dirty="0" smtClean="0">
                <a:solidFill>
                  <a:schemeClr val="tx1"/>
                </a:solidFill>
                <a:latin typeface="+mn-lt"/>
                <a:ea typeface="+mn-ea"/>
                <a:cs typeface="+mn-cs"/>
              </a:rPr>
              <a:t>Some mothers did not understand the purpose of the project and why they and their children were involved.  They would have liked more information.</a:t>
            </a:r>
          </a:p>
          <a:p>
            <a:pPr lvl="0"/>
            <a:r>
              <a:rPr lang="en-CA" sz="1200" kern="1200" dirty="0" smtClean="0">
                <a:solidFill>
                  <a:schemeClr val="tx1"/>
                </a:solidFill>
                <a:latin typeface="+mn-lt"/>
                <a:ea typeface="+mn-ea"/>
                <a:cs typeface="+mn-cs"/>
              </a:rPr>
              <a:t>One mother would have preferred for shelter staff “who had a history with her” rather than a child support worker she did not know to work with her and her child.</a:t>
            </a:r>
          </a:p>
          <a:p>
            <a:pPr lvl="0"/>
            <a:r>
              <a:rPr lang="en-CA" sz="1200" kern="1200" dirty="0" smtClean="0">
                <a:solidFill>
                  <a:schemeClr val="tx1"/>
                </a:solidFill>
                <a:latin typeface="+mn-lt"/>
                <a:ea typeface="+mn-ea"/>
                <a:cs typeface="+mn-cs"/>
              </a:rPr>
              <a:t>Some mothers highlighted the importance of having the activities that are well-planned and to have a snack during the play session.</a:t>
            </a:r>
          </a:p>
          <a:p>
            <a:pPr lvl="0"/>
            <a:r>
              <a:rPr lang="en-CA" sz="1200" kern="1200" dirty="0" smtClean="0">
                <a:solidFill>
                  <a:schemeClr val="tx1"/>
                </a:solidFill>
                <a:latin typeface="+mn-lt"/>
                <a:ea typeface="+mn-ea"/>
                <a:cs typeface="+mn-cs"/>
              </a:rPr>
              <a:t>One mom suggested adding activities that are soothing and calming for those children who are “very spirited”.</a:t>
            </a:r>
          </a:p>
          <a:p>
            <a:pPr lvl="0"/>
            <a:r>
              <a:rPr lang="en-CA" sz="1200" kern="1200" dirty="0" smtClean="0">
                <a:solidFill>
                  <a:schemeClr val="tx1"/>
                </a:solidFill>
                <a:latin typeface="+mn-lt"/>
                <a:ea typeface="+mn-ea"/>
                <a:cs typeface="+mn-cs"/>
              </a:rPr>
              <a:t>Some moms thought that the activities in the playroom were better suited for older children (two and half years and up). </a:t>
            </a:r>
          </a:p>
          <a:p>
            <a:pPr lvl="0"/>
            <a:r>
              <a:rPr lang="en-CA" sz="1200" kern="1200" dirty="0" smtClean="0">
                <a:solidFill>
                  <a:schemeClr val="tx1"/>
                </a:solidFill>
                <a:latin typeface="+mn-lt"/>
                <a:ea typeface="+mn-ea"/>
                <a:cs typeface="+mn-cs"/>
              </a:rPr>
              <a:t>Some moms would like to see more variety in the activities, so that they don’t have to “do the same thing every week” (although same mother indicated that the routine of the activities might also be beneficial) </a:t>
            </a:r>
          </a:p>
          <a:p>
            <a:pPr lvl="0"/>
            <a:r>
              <a:rPr lang="en-CA" sz="1200" kern="1200" dirty="0" smtClean="0">
                <a:solidFill>
                  <a:schemeClr val="tx1"/>
                </a:solidFill>
                <a:latin typeface="+mn-lt"/>
                <a:ea typeface="+mn-ea"/>
                <a:cs typeface="+mn-cs"/>
              </a:rPr>
              <a:t>The Children’s project may have less impact in cases where children come with additional concerns, e.g., ADHD, FASD or a more complicated situation.  In those instances it is important that the family is linked with external mental health supports or a child therapist.</a:t>
            </a:r>
          </a:p>
          <a:p>
            <a:r>
              <a:rPr lang="en-CA" sz="1200" kern="1200" dirty="0" smtClean="0">
                <a:solidFill>
                  <a:schemeClr val="tx1"/>
                </a:solidFill>
                <a:latin typeface="+mn-lt"/>
                <a:ea typeface="+mn-ea"/>
                <a:cs typeface="+mn-cs"/>
              </a:rPr>
              <a:t> </a:t>
            </a:r>
          </a:p>
          <a:p>
            <a:pPr lvl="0"/>
            <a:r>
              <a:rPr lang="en-CA" sz="1200" b="1" kern="1200" dirty="0" smtClean="0">
                <a:solidFill>
                  <a:schemeClr val="tx1"/>
                </a:solidFill>
                <a:latin typeface="+mn-lt"/>
                <a:ea typeface="+mn-ea"/>
                <a:cs typeface="+mn-cs"/>
              </a:rPr>
              <a:t>Overall feedback</a:t>
            </a:r>
            <a:endParaRPr lang="en-CA" sz="1200" kern="1200" dirty="0" smtClean="0">
              <a:solidFill>
                <a:schemeClr val="tx1"/>
              </a:solidFill>
              <a:latin typeface="+mn-lt"/>
              <a:ea typeface="+mn-ea"/>
              <a:cs typeface="+mn-cs"/>
            </a:endParaRPr>
          </a:p>
          <a:p>
            <a:pPr lvl="0"/>
            <a:r>
              <a:rPr lang="en-CA" sz="1200" kern="1200" dirty="0" smtClean="0">
                <a:solidFill>
                  <a:schemeClr val="tx1"/>
                </a:solidFill>
                <a:latin typeface="+mn-lt"/>
                <a:ea typeface="+mn-ea"/>
                <a:cs typeface="+mn-cs"/>
              </a:rPr>
              <a:t>Mothers thought that any child that has been impacted by abuse would benefit from participating in the Children’s project.</a:t>
            </a:r>
          </a:p>
          <a:p>
            <a:pPr lvl="0"/>
            <a:r>
              <a:rPr lang="en-CA" sz="1200" kern="1200" dirty="0" smtClean="0">
                <a:solidFill>
                  <a:schemeClr val="tx1"/>
                </a:solidFill>
                <a:latin typeface="+mn-lt"/>
                <a:ea typeface="+mn-ea"/>
                <a:cs typeface="+mn-cs"/>
              </a:rPr>
              <a:t>Mothers now understand that it is “important to heal the children so that they will get better”</a:t>
            </a:r>
          </a:p>
          <a:p>
            <a:pPr lvl="0"/>
            <a:r>
              <a:rPr lang="en-CA" sz="1200" kern="1200" dirty="0" smtClean="0">
                <a:solidFill>
                  <a:schemeClr val="tx1"/>
                </a:solidFill>
                <a:latin typeface="+mn-lt"/>
                <a:ea typeface="+mn-ea"/>
                <a:cs typeface="+mn-cs"/>
              </a:rPr>
              <a:t>“The staff are doing an excellent job”.</a:t>
            </a:r>
          </a:p>
          <a:p>
            <a:pPr lvl="0"/>
            <a:r>
              <a:rPr lang="en-CA" sz="1200" kern="1200" dirty="0" smtClean="0">
                <a:solidFill>
                  <a:schemeClr val="tx1"/>
                </a:solidFill>
                <a:latin typeface="+mn-lt"/>
                <a:ea typeface="+mn-ea"/>
                <a:cs typeface="+mn-cs"/>
              </a:rPr>
              <a:t>“I would recommend the Children’s Project for anyone that wants to have a closer bond with their child …it really works”.  </a:t>
            </a:r>
            <a:endParaRPr lang="en-CA" sz="1200" kern="1200" smtClean="0">
              <a:solidFill>
                <a:schemeClr val="tx1"/>
              </a:solidFill>
              <a:latin typeface="+mn-lt"/>
              <a:ea typeface="+mn-ea"/>
              <a:cs typeface="+mn-cs"/>
            </a:endParaRPr>
          </a:p>
          <a:p>
            <a:endParaRPr lang="en-US" baseline="0" dirty="0" smtClean="0"/>
          </a:p>
          <a:p>
            <a:endParaRPr lang="en-US" baseline="0" dirty="0" smtClean="0"/>
          </a:p>
          <a:p>
            <a:r>
              <a:rPr lang="en-US" baseline="0" dirty="0" smtClean="0"/>
              <a:t>Next Steps (?)</a:t>
            </a:r>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baseline="0" dirty="0" smtClean="0"/>
              <a:t>Contribute to promising practice knowledge to advocate for more support. </a:t>
            </a:r>
          </a:p>
          <a:p>
            <a:pPr>
              <a:buFontTx/>
              <a:buChar char="-"/>
            </a:pPr>
            <a:r>
              <a:rPr lang="en-US" baseline="0" dirty="0" smtClean="0"/>
              <a:t>Data collection, demonstrate efficacy of work  </a:t>
            </a:r>
          </a:p>
          <a:p>
            <a:pPr>
              <a:buFontTx/>
              <a:buChar char="-"/>
            </a:pPr>
            <a:r>
              <a:rPr lang="en-US" baseline="0" dirty="0" smtClean="0"/>
              <a:t>Working with moms and children directly </a:t>
            </a:r>
          </a:p>
          <a:p>
            <a:pPr>
              <a:buFontTx/>
              <a:buChar char="-"/>
            </a:pPr>
            <a:r>
              <a:rPr lang="en-US" baseline="0" dirty="0" smtClean="0"/>
              <a:t>Our evolution of understanding </a:t>
            </a:r>
          </a:p>
          <a:p>
            <a:pPr>
              <a:buFontTx/>
              <a:buChar char="-"/>
            </a:pPr>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baseline="0" dirty="0" smtClean="0"/>
              <a:t>Questions?</a:t>
            </a:r>
          </a:p>
          <a:p>
            <a:pPr>
              <a:buFontTx/>
              <a:buChar char="-"/>
            </a:pPr>
            <a:endParaRPr lang="en-US" baseline="0" dirty="0" smtClean="0"/>
          </a:p>
          <a:p>
            <a:pPr>
              <a:buFontTx/>
              <a:buChar char="-"/>
            </a:pPr>
            <a:r>
              <a:rPr lang="en-US" baseline="0" dirty="0" smtClean="0"/>
              <a:t>Would anyone like to share their own unique children’s </a:t>
            </a:r>
            <a:r>
              <a:rPr lang="en-US" baseline="0" dirty="0" err="1" smtClean="0"/>
              <a:t>progamming</a:t>
            </a:r>
            <a:r>
              <a:rPr lang="en-US" baseline="0" dirty="0" smtClean="0"/>
              <a:t>? </a:t>
            </a:r>
          </a:p>
          <a:p>
            <a:pPr>
              <a:buFontTx/>
              <a:buChar char="-"/>
            </a:pPr>
            <a:r>
              <a:rPr lang="en-US" baseline="0" dirty="0" smtClean="0"/>
              <a:t>What challenges have you met in creating interventions for children?</a:t>
            </a:r>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23</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baseline="0" dirty="0" smtClean="0"/>
              <a:t>ACWS is almost 35 years old.  </a:t>
            </a:r>
          </a:p>
          <a:p>
            <a:pPr>
              <a:buFontTx/>
              <a:buChar char="-"/>
            </a:pPr>
            <a:r>
              <a:rPr lang="en-US" baseline="0" dirty="0" smtClean="0"/>
              <a:t>100% of domestic violence shelters in the province are our members – 43 organizations</a:t>
            </a:r>
          </a:p>
          <a:p>
            <a:pPr>
              <a:buFontTx/>
              <a:buChar char="-"/>
            </a:pPr>
            <a:r>
              <a:rPr lang="en-US" baseline="0" dirty="0" smtClean="0"/>
              <a:t> Diversity of members shelters:  emergency, second-stage (+ third stage), seniors, on-reserve </a:t>
            </a:r>
          </a:p>
          <a:p>
            <a:pPr>
              <a:buFontTx/>
              <a:buChar char="-"/>
            </a:pPr>
            <a:r>
              <a:rPr lang="en-US" baseline="0" dirty="0" smtClean="0"/>
              <a:t> We exist to support shelters and leverage the collective knowledge to inform solutions to end DV.</a:t>
            </a:r>
          </a:p>
          <a:p>
            <a:pPr>
              <a:buFontTx/>
              <a:buChar char="-"/>
            </a:pPr>
            <a:r>
              <a:rPr lang="en-US" baseline="0" dirty="0" smtClean="0"/>
              <a:t>We organized the first world conference of women’s shelters in 2008 </a:t>
            </a:r>
          </a:p>
          <a:p>
            <a:pPr>
              <a:buFontTx/>
              <a:buChar char="-"/>
            </a:pPr>
            <a:r>
              <a:rPr lang="en-US" dirty="0" smtClean="0"/>
              <a:t>We are a founding</a:t>
            </a:r>
            <a:r>
              <a:rPr lang="en-US" baseline="0" dirty="0" smtClean="0"/>
              <a:t> member of the Canadian Network of Women’s Shelters and Transition Houses and the Global Network of Women’s Shelters.</a:t>
            </a:r>
          </a:p>
          <a:p>
            <a:pPr>
              <a:buFontTx/>
              <a:buChar char="-"/>
            </a:pPr>
            <a:r>
              <a:rPr lang="en-US" baseline="0" dirty="0" smtClean="0"/>
              <a:t>We are currently the fiscal agent for both networks </a:t>
            </a:r>
          </a:p>
          <a:p>
            <a:pPr>
              <a:buFontTx/>
              <a:buChar char="-"/>
            </a:pPr>
            <a:r>
              <a:rPr lang="en-US" baseline="0" dirty="0" smtClean="0"/>
              <a:t>We administer the annual Global Shelter Data Count, the outcome of which each year is a powerful advocacy tool</a:t>
            </a:r>
          </a:p>
          <a:p>
            <a:pPr>
              <a:buFontTx/>
              <a:buNone/>
            </a:pPr>
            <a:r>
              <a:rPr lang="en-US" baseline="0" dirty="0" smtClean="0"/>
              <a:t>- Focus:  Abused women and their children. </a:t>
            </a:r>
            <a:endParaRPr lang="en-CA" dirty="0" smtClean="0"/>
          </a:p>
          <a:p>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of</a:t>
            </a:r>
            <a:r>
              <a:rPr lang="en-US" baseline="0" dirty="0" smtClean="0"/>
              <a:t> our projects are based in and backed up by literature and practice.  </a:t>
            </a:r>
          </a:p>
          <a:p>
            <a:endParaRPr lang="en-US" baseline="0" dirty="0" smtClean="0"/>
          </a:p>
          <a:p>
            <a:r>
              <a:rPr lang="en-US" baseline="0" dirty="0" smtClean="0"/>
              <a:t>For the our three children’s projects, some of these sources are….</a:t>
            </a:r>
          </a:p>
          <a:p>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baseline="0" dirty="0" smtClean="0"/>
              <a:t>Audience introductions </a:t>
            </a:r>
          </a:p>
          <a:p>
            <a:pPr>
              <a:buFontTx/>
              <a:buChar char="-"/>
            </a:pPr>
            <a:r>
              <a:rPr lang="en-US" baseline="0" dirty="0" smtClean="0"/>
              <a:t>Why are they here / hoping to gain from session </a:t>
            </a:r>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baseline="0" dirty="0" smtClean="0"/>
              <a:t>ACWS’ Goals and Core Values:  </a:t>
            </a:r>
            <a:br>
              <a:rPr lang="en-US" baseline="0" dirty="0" smtClean="0"/>
            </a:br>
            <a:r>
              <a:rPr lang="en-US" baseline="0" dirty="0" smtClean="0"/>
              <a:t>	-serve as collective voice, foster networking &amp; information sharing, assist in acquiring adequate resources for member shelters,</a:t>
            </a:r>
          </a:p>
          <a:p>
            <a:pPr>
              <a:buFontTx/>
              <a:buNone/>
            </a:pPr>
            <a:r>
              <a:rPr lang="en-US" baseline="0" dirty="0" smtClean="0"/>
              <a:t>	- influence public policy and systems, increase public awareness and foster professional development within the sheltering movement.</a:t>
            </a:r>
          </a:p>
          <a:p>
            <a:pPr>
              <a:buFontTx/>
              <a:buNone/>
            </a:pPr>
            <a:endParaRPr lang="en-US" baseline="0" dirty="0" smtClean="0"/>
          </a:p>
          <a:p>
            <a:pPr>
              <a:buFontTx/>
              <a:buChar char="-"/>
            </a:pPr>
            <a:r>
              <a:rPr lang="en-US" baseline="0" dirty="0" smtClean="0"/>
              <a:t>Ultimately, improving services for women and children </a:t>
            </a:r>
            <a:br>
              <a:rPr lang="en-US" baseline="0" dirty="0" smtClean="0"/>
            </a:br>
            <a:endParaRPr lang="en-US" baseline="0" dirty="0" smtClean="0"/>
          </a:p>
          <a:p>
            <a:pPr>
              <a:buFontTx/>
              <a:buChar char="-"/>
            </a:pPr>
            <a:r>
              <a:rPr lang="en-US" baseline="0" dirty="0" smtClean="0"/>
              <a:t>How we’re working together in Alberta</a:t>
            </a:r>
          </a:p>
          <a:p>
            <a:endParaRPr lang="en-US" dirty="0" smtClean="0"/>
          </a:p>
          <a:p>
            <a:pPr>
              <a:buFontTx/>
              <a:buChar char="-"/>
            </a:pPr>
            <a:r>
              <a:rPr lang="en-US" dirty="0" smtClean="0"/>
              <a:t>Collaborative</a:t>
            </a:r>
            <a:r>
              <a:rPr lang="en-US" baseline="0" dirty="0" smtClean="0"/>
              <a:t> learning endeavors defined </a:t>
            </a:r>
          </a:p>
          <a:p>
            <a:pPr>
              <a:buFontTx/>
              <a:buChar char="-"/>
            </a:pPr>
            <a:endParaRPr lang="en-US" baseline="0" dirty="0" smtClean="0"/>
          </a:p>
          <a:p>
            <a:pPr>
              <a:buFontTx/>
              <a:buChar char="-"/>
            </a:pPr>
            <a:r>
              <a:rPr lang="en-US" baseline="0" dirty="0" smtClean="0"/>
              <a:t>What are the learning practices, principals and outcomes in collaborative learning </a:t>
            </a:r>
          </a:p>
          <a:p>
            <a:pPr>
              <a:buFontTx/>
              <a:buChar char="-"/>
            </a:pPr>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three</a:t>
            </a:r>
            <a:r>
              <a:rPr lang="en-US" baseline="0" dirty="0" smtClean="0"/>
              <a:t> projects within this particular focus area that each offer something unique. </a:t>
            </a:r>
            <a:endParaRPr lang="en-US" dirty="0" smtClean="0"/>
          </a:p>
          <a:p>
            <a:endParaRPr lang="en-US" dirty="0" smtClean="0"/>
          </a:p>
          <a:p>
            <a:r>
              <a:rPr lang="en-US" dirty="0" smtClean="0"/>
              <a:t>ACWS currently has three action children-focused</a:t>
            </a:r>
            <a:r>
              <a:rPr lang="en-US" baseline="0" dirty="0" smtClean="0"/>
              <a:t> programs that offer a new take on helping children through shelters.</a:t>
            </a:r>
          </a:p>
          <a:p>
            <a:endParaRPr lang="en-US" baseline="0" dirty="0" smtClean="0"/>
          </a:p>
          <a:p>
            <a:r>
              <a:rPr lang="en-US" baseline="0" dirty="0" smtClean="0"/>
              <a:t>These are…</a:t>
            </a:r>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Each of these projects integrate a collaborative learning model….</a:t>
            </a:r>
          </a:p>
          <a:p>
            <a:endParaRPr lang="en-US" baseline="0" dirty="0" smtClean="0"/>
          </a:p>
          <a:p>
            <a:r>
              <a:rPr lang="en-US" baseline="0" dirty="0" smtClean="0"/>
              <a:t>(four points above)</a:t>
            </a:r>
          </a:p>
          <a:p>
            <a:endParaRPr lang="en-US" baseline="0" dirty="0" smtClean="0"/>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E10206AA-052A-4B28-875C-3045B5988EA2}" type="slidenum">
              <a:rPr lang="en-CA" smtClean="0"/>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CA" sz="1200" kern="1200" dirty="0" smtClean="0">
                <a:solidFill>
                  <a:schemeClr val="tx1"/>
                </a:solidFill>
                <a:latin typeface="+mn-lt"/>
                <a:ea typeface="+mn-ea"/>
                <a:cs typeface="+mn-cs"/>
              </a:rPr>
              <a:t>Collaborative learning approach – appreciative inquiry – shelter directors and EFWs sharing their </a:t>
            </a:r>
            <a:r>
              <a:rPr lang="en-CA" sz="1200" kern="1200" dirty="0" err="1" smtClean="0">
                <a:solidFill>
                  <a:schemeClr val="tx1"/>
                </a:solidFill>
                <a:latin typeface="+mn-lt"/>
                <a:ea typeface="+mn-ea"/>
                <a:cs typeface="+mn-cs"/>
              </a:rPr>
              <a:t>learnings</a:t>
            </a:r>
            <a:r>
              <a:rPr lang="en-CA" sz="1200" kern="1200" dirty="0" smtClean="0">
                <a:solidFill>
                  <a:schemeClr val="tx1"/>
                </a:solidFill>
                <a:latin typeface="+mn-lt"/>
                <a:ea typeface="+mn-ea"/>
                <a:cs typeface="+mn-cs"/>
              </a:rPr>
              <a:t>; also Outcome Tracker data as above</a:t>
            </a:r>
          </a:p>
          <a:p>
            <a:pPr lvl="0"/>
            <a:r>
              <a:rPr lang="en-CA" sz="1200" kern="1200" dirty="0" smtClean="0">
                <a:solidFill>
                  <a:schemeClr val="tx1"/>
                </a:solidFill>
                <a:latin typeface="+mn-lt"/>
                <a:ea typeface="+mn-ea"/>
                <a:cs typeface="+mn-cs"/>
              </a:rPr>
              <a:t>The complexity of the client group – its not just the 7 year-old child but its also their siblings, parents and extended families that are involved; also complexity from the perspective of multiple issues/history the families come with</a:t>
            </a:r>
          </a:p>
          <a:p>
            <a:pPr lvl="0"/>
            <a:r>
              <a:rPr lang="en-CA" sz="1200" kern="1200" dirty="0" smtClean="0">
                <a:solidFill>
                  <a:schemeClr val="tx1"/>
                </a:solidFill>
                <a:latin typeface="+mn-lt"/>
                <a:ea typeface="+mn-ea"/>
                <a:cs typeface="+mn-cs"/>
              </a:rPr>
              <a:t>The nature of the job – working in remote locations, working on reserves, this is a 24/7 job – multiple and varied services provided in order to work with all families – doing whatever it takes</a:t>
            </a:r>
          </a:p>
          <a:p>
            <a:pPr lvl="0"/>
            <a:r>
              <a:rPr lang="en-CA" sz="1200" kern="1200" dirty="0" smtClean="0">
                <a:solidFill>
                  <a:schemeClr val="tx1"/>
                </a:solidFill>
                <a:latin typeface="+mn-lt"/>
                <a:ea typeface="+mn-ea"/>
                <a:cs typeface="+mn-cs"/>
              </a:rPr>
              <a:t>One of the project results - the manual that will be used to disseminate the </a:t>
            </a:r>
            <a:r>
              <a:rPr lang="en-CA" sz="1200" kern="1200" dirty="0" err="1" smtClean="0">
                <a:solidFill>
                  <a:schemeClr val="tx1"/>
                </a:solidFill>
                <a:latin typeface="+mn-lt"/>
                <a:ea typeface="+mn-ea"/>
                <a:cs typeface="+mn-cs"/>
              </a:rPr>
              <a:t>learnings</a:t>
            </a:r>
            <a:r>
              <a:rPr lang="en-CA" sz="1200" kern="1200" dirty="0" smtClean="0">
                <a:solidFill>
                  <a:schemeClr val="tx1"/>
                </a:solidFill>
                <a:latin typeface="+mn-lt"/>
                <a:ea typeface="+mn-ea"/>
                <a:cs typeface="+mn-cs"/>
              </a:rPr>
              <a:t> from this project worldwide and inform future implementation efforts</a:t>
            </a:r>
          </a:p>
          <a:p>
            <a:pPr lvl="0"/>
            <a:r>
              <a:rPr lang="en-CA" sz="1200" kern="1200" dirty="0" smtClean="0">
                <a:solidFill>
                  <a:schemeClr val="tx1"/>
                </a:solidFill>
                <a:latin typeface="+mn-lt"/>
                <a:ea typeface="+mn-ea"/>
                <a:cs typeface="+mn-cs"/>
              </a:rPr>
              <a:t>Finances and stress associated with addressing basic needs such as housing etc impacted families’ engagement and progress in the project</a:t>
            </a:r>
          </a:p>
          <a:p>
            <a:pPr lvl="0"/>
            <a:r>
              <a:rPr lang="en-CA" sz="1200" kern="1200" dirty="0" smtClean="0">
                <a:solidFill>
                  <a:schemeClr val="tx1"/>
                </a:solidFill>
                <a:latin typeface="+mn-lt"/>
                <a:ea typeface="+mn-ea"/>
                <a:cs typeface="+mn-cs"/>
              </a:rPr>
              <a:t>Overall outcomes positive and wide-ranging – see most recent report (most recent draft attached) – addressing issues such as domestic violence and abuse, cultural linkages,  employment/housing/basic needs, child custody, school involvement, drug/alcohol use, criminal involvement and health</a:t>
            </a:r>
          </a:p>
          <a:p>
            <a:endParaRPr lang="en-US" dirty="0" smtClean="0"/>
          </a:p>
        </p:txBody>
      </p:sp>
      <p:sp>
        <p:nvSpPr>
          <p:cNvPr id="4" name="Slide Number Placeholder 3"/>
          <p:cNvSpPr>
            <a:spLocks noGrp="1"/>
          </p:cNvSpPr>
          <p:nvPr>
            <p:ph type="sldNum" sz="quarter" idx="10"/>
          </p:nvPr>
        </p:nvSpPr>
        <p:spPr/>
        <p:txBody>
          <a:bodyPr/>
          <a:lstStyle/>
          <a:p>
            <a:fld id="{E10206AA-052A-4B28-875C-3045B5988EA2}" type="slidenum">
              <a:rPr lang="en-CA" smtClean="0"/>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0EA834F-96FF-4C61-9C4C-EBB4658F944E}" type="datetimeFigureOut">
              <a:rPr lang="en-CA" smtClean="0"/>
              <a:pPr/>
              <a:t>14/09/2012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212551F-B66C-4C9A-9145-407DF00D0D0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0EA834F-96FF-4C61-9C4C-EBB4658F944E}" type="datetimeFigureOut">
              <a:rPr lang="en-CA" smtClean="0"/>
              <a:pPr/>
              <a:t>14/09/2012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212551F-B66C-4C9A-9145-407DF00D0D0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0EA834F-96FF-4C61-9C4C-EBB4658F944E}" type="datetimeFigureOut">
              <a:rPr lang="en-CA" smtClean="0"/>
              <a:pPr/>
              <a:t>14/09/2012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212551F-B66C-4C9A-9145-407DF00D0D0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0EA834F-96FF-4C61-9C4C-EBB4658F944E}" type="datetimeFigureOut">
              <a:rPr lang="en-CA" smtClean="0"/>
              <a:pPr/>
              <a:t>14/09/2012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212551F-B66C-4C9A-9145-407DF00D0D0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A834F-96FF-4C61-9C4C-EBB4658F944E}" type="datetimeFigureOut">
              <a:rPr lang="en-CA" smtClean="0"/>
              <a:pPr/>
              <a:t>14/09/2012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212551F-B66C-4C9A-9145-407DF00D0D0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0EA834F-96FF-4C61-9C4C-EBB4658F944E}" type="datetimeFigureOut">
              <a:rPr lang="en-CA" smtClean="0"/>
              <a:pPr/>
              <a:t>14/09/2012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212551F-B66C-4C9A-9145-407DF00D0D0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0EA834F-96FF-4C61-9C4C-EBB4658F944E}" type="datetimeFigureOut">
              <a:rPr lang="en-CA" smtClean="0"/>
              <a:pPr/>
              <a:t>14/09/2012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212551F-B66C-4C9A-9145-407DF00D0D0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0EA834F-96FF-4C61-9C4C-EBB4658F944E}" type="datetimeFigureOut">
              <a:rPr lang="en-CA" smtClean="0"/>
              <a:pPr/>
              <a:t>14/09/2012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212551F-B66C-4C9A-9145-407DF00D0D0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A834F-96FF-4C61-9C4C-EBB4658F944E}" type="datetimeFigureOut">
              <a:rPr lang="en-CA" smtClean="0"/>
              <a:pPr/>
              <a:t>14/09/2012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212551F-B66C-4C9A-9145-407DF00D0D0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A834F-96FF-4C61-9C4C-EBB4658F944E}" type="datetimeFigureOut">
              <a:rPr lang="en-CA" smtClean="0"/>
              <a:pPr/>
              <a:t>14/09/2012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212551F-B66C-4C9A-9145-407DF00D0D0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A834F-96FF-4C61-9C4C-EBB4658F944E}" type="datetimeFigureOut">
              <a:rPr lang="en-CA" smtClean="0"/>
              <a:pPr/>
              <a:t>14/09/2012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212551F-B66C-4C9A-9145-407DF00D0D0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A834F-96FF-4C61-9C4C-EBB4658F944E}" type="datetimeFigureOut">
              <a:rPr lang="en-CA" smtClean="0"/>
              <a:pPr/>
              <a:t>14/09/2012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2551F-B66C-4C9A-9145-407DF00D0D0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ideo" Target="file:///C:\Users\communications.ACWS-PC\Videos\Walking%20the%20Path%20Together%20-%20Alberta%20Council%20of%20Women's%20Shelters.avi" TargetMode="Externa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communications.ACWS-PC\AppData\Local\Microsoft\Windows\Temporary Internet Files\Content.IE5\Y2FEVDW1\MP900430918[1].jpg"/>
          <p:cNvPicPr>
            <a:picLocks noChangeAspect="1" noChangeArrowheads="1"/>
          </p:cNvPicPr>
          <p:nvPr/>
        </p:nvPicPr>
        <p:blipFill>
          <a:blip r:embed="rId3" cstate="print">
            <a:grayscl/>
            <a:lum bright="15000"/>
          </a:blip>
          <a:srcRect/>
          <a:stretch>
            <a:fillRect/>
          </a:stretch>
        </p:blipFill>
        <p:spPr bwMode="auto">
          <a:xfrm>
            <a:off x="1905000" y="-533401"/>
            <a:ext cx="5410200" cy="3968889"/>
          </a:xfrm>
          <a:prstGeom prst="rect">
            <a:avLst/>
          </a:prstGeom>
          <a:noFill/>
        </p:spPr>
      </p:pic>
      <p:pic>
        <p:nvPicPr>
          <p:cNvPr id="2" name="Picture 3" descr="C:\Users\communications.ACWS-PC\AppData\Local\Microsoft\Windows\Temporary Internet Files\Content.IE5\Y2FEVDW1\MP900422854[1].jpg"/>
          <p:cNvPicPr>
            <a:picLocks noChangeAspect="1" noChangeArrowheads="1"/>
          </p:cNvPicPr>
          <p:nvPr/>
        </p:nvPicPr>
        <p:blipFill>
          <a:blip r:embed="rId4" cstate="print">
            <a:grayscl/>
            <a:lum bright="23000"/>
          </a:blip>
          <a:srcRect/>
          <a:stretch>
            <a:fillRect/>
          </a:stretch>
        </p:blipFill>
        <p:spPr bwMode="auto">
          <a:xfrm>
            <a:off x="0" y="1"/>
            <a:ext cx="3124200" cy="2084428"/>
          </a:xfrm>
          <a:prstGeom prst="rect">
            <a:avLst/>
          </a:prstGeom>
          <a:noFill/>
        </p:spPr>
      </p:pic>
      <p:pic>
        <p:nvPicPr>
          <p:cNvPr id="4" name="Picture 5" descr="C:\Users\communications.ACWS-PC\AppData\Local\Microsoft\Windows\Temporary Internet Files\Content.IE5\R8IX14VO\MP900448287[1].jpg"/>
          <p:cNvPicPr>
            <a:picLocks noChangeAspect="1" noChangeArrowheads="1"/>
          </p:cNvPicPr>
          <p:nvPr/>
        </p:nvPicPr>
        <p:blipFill>
          <a:blip r:embed="rId5" cstate="print">
            <a:grayscl/>
            <a:lum bright="15000" contrast="-7000"/>
          </a:blip>
          <a:srcRect/>
          <a:stretch>
            <a:fillRect/>
          </a:stretch>
        </p:blipFill>
        <p:spPr bwMode="auto">
          <a:xfrm>
            <a:off x="6045200" y="-76200"/>
            <a:ext cx="1422400" cy="2133600"/>
          </a:xfrm>
          <a:prstGeom prst="rect">
            <a:avLst/>
          </a:prstGeom>
          <a:noFill/>
        </p:spPr>
      </p:pic>
      <p:sp>
        <p:nvSpPr>
          <p:cNvPr id="15" name="Rectangle 14"/>
          <p:cNvSpPr/>
          <p:nvPr/>
        </p:nvSpPr>
        <p:spPr>
          <a:xfrm>
            <a:off x="0" y="1981200"/>
            <a:ext cx="7467600" cy="2057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6" name="Picture 5" descr="Background Montreal.gif"/>
          <p:cNvPicPr>
            <a:picLocks noChangeAspect="1"/>
          </p:cNvPicPr>
          <p:nvPr/>
        </p:nvPicPr>
        <p:blipFill>
          <a:blip r:embed="rId6" cstate="print">
            <a:lum/>
          </a:blip>
          <a:stretch>
            <a:fillRect/>
          </a:stretch>
        </p:blipFill>
        <p:spPr>
          <a:xfrm>
            <a:off x="5638800" y="0"/>
            <a:ext cx="3330198" cy="6858000"/>
          </a:xfrm>
          <a:prstGeom prst="rect">
            <a:avLst/>
          </a:prstGeom>
        </p:spPr>
      </p:pic>
      <p:sp>
        <p:nvSpPr>
          <p:cNvPr id="3" name="Subtitle 2"/>
          <p:cNvSpPr>
            <a:spLocks noGrp="1"/>
          </p:cNvSpPr>
          <p:nvPr>
            <p:ph type="subTitle" idx="1"/>
          </p:nvPr>
        </p:nvSpPr>
        <p:spPr>
          <a:xfrm>
            <a:off x="838200" y="2971800"/>
            <a:ext cx="7315200" cy="2971800"/>
          </a:xfrm>
        </p:spPr>
        <p:txBody>
          <a:bodyPr>
            <a:normAutofit/>
          </a:bodyPr>
          <a:lstStyle/>
          <a:p>
            <a:r>
              <a:rPr lang="en-CA" sz="2800" dirty="0" smtClean="0"/>
              <a:t>“Children </a:t>
            </a:r>
            <a:r>
              <a:rPr lang="en-CA" sz="2800" dirty="0" smtClean="0"/>
              <a:t>witnessing violence in the home suffer serious cognitive, behavioral, emotional and </a:t>
            </a:r>
            <a:r>
              <a:rPr lang="en-CA" sz="2800" dirty="0" smtClean="0"/>
              <a:t>developmental impairments </a:t>
            </a:r>
            <a:r>
              <a:rPr lang="en-CA" sz="2800" dirty="0" smtClean="0"/>
              <a:t>which significantly alter their </a:t>
            </a:r>
            <a:r>
              <a:rPr lang="en-CA" sz="2800" dirty="0" smtClean="0"/>
              <a:t>lives.”</a:t>
            </a:r>
          </a:p>
          <a:p>
            <a:r>
              <a:rPr lang="en-CA" sz="2800" dirty="0" smtClean="0"/>
              <a:t> </a:t>
            </a:r>
            <a:r>
              <a:rPr lang="en-CA" sz="2800" dirty="0" smtClean="0"/>
              <a:t>(Jaffe, 1990</a:t>
            </a:r>
            <a:r>
              <a:rPr lang="en-CA" sz="2800" dirty="0" smtClean="0"/>
              <a:t>)</a:t>
            </a:r>
            <a:endParaRPr lang="en-CA"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57200"/>
            <a:ext cx="7772400" cy="1470025"/>
          </a:xfrm>
        </p:spPr>
        <p:txBody>
          <a:bodyPr/>
          <a:lstStyle/>
          <a:p>
            <a:r>
              <a:rPr lang="en-US" dirty="0" smtClean="0"/>
              <a:t>Walking the Path Together</a:t>
            </a:r>
            <a:r>
              <a:rPr lang="en-US" dirty="0" smtClean="0"/>
              <a:t> </a:t>
            </a:r>
            <a:endParaRPr lang="en-CA" dirty="0"/>
          </a:p>
        </p:txBody>
      </p:sp>
      <p:sp>
        <p:nvSpPr>
          <p:cNvPr id="3" name="Subtitle 2"/>
          <p:cNvSpPr>
            <a:spLocks noGrp="1"/>
          </p:cNvSpPr>
          <p:nvPr>
            <p:ph type="subTitle" idx="1"/>
          </p:nvPr>
        </p:nvSpPr>
        <p:spPr>
          <a:xfrm>
            <a:off x="609600" y="1828800"/>
            <a:ext cx="7696200" cy="4343400"/>
          </a:xfrm>
        </p:spPr>
        <p:txBody>
          <a:bodyPr>
            <a:normAutofit/>
          </a:bodyPr>
          <a:lstStyle/>
          <a:p>
            <a:pPr marL="514350" indent="-514350" algn="l"/>
            <a:endParaRPr lang="en-CA" sz="2800" dirty="0"/>
          </a:p>
        </p:txBody>
      </p:sp>
      <p:pic>
        <p:nvPicPr>
          <p:cNvPr id="7" name="Walking the Path Together - Alberta Council of Women's Shelters.avi">
            <a:hlinkClick r:id="" action="ppaction://media"/>
          </p:cNvPr>
          <p:cNvPicPr>
            <a:picLocks noRot="1" noChangeAspect="1"/>
          </p:cNvPicPr>
          <p:nvPr>
            <a:videoFile r:link="rId1"/>
          </p:nvPr>
        </p:nvPicPr>
        <p:blipFill>
          <a:blip r:embed="rId4" cstate="print"/>
          <a:stretch>
            <a:fillRect/>
          </a:stretch>
        </p:blipFill>
        <p:spPr>
          <a:xfrm>
            <a:off x="609600" y="1638299"/>
            <a:ext cx="8331200" cy="4686301"/>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TPT_withouttext.jpg"/>
          <p:cNvPicPr>
            <a:picLocks noChangeAspect="1"/>
          </p:cNvPicPr>
          <p:nvPr/>
        </p:nvPicPr>
        <p:blipFill>
          <a:blip r:embed="rId3" cstate="print"/>
          <a:stretch>
            <a:fillRect/>
          </a:stretch>
        </p:blipFill>
        <p:spPr>
          <a:xfrm>
            <a:off x="5105400" y="1657350"/>
            <a:ext cx="3377565" cy="3752850"/>
          </a:xfrm>
          <a:prstGeom prst="rect">
            <a:avLst/>
          </a:prstGeom>
        </p:spPr>
      </p:pic>
      <p:sp>
        <p:nvSpPr>
          <p:cNvPr id="2" name="Title 1"/>
          <p:cNvSpPr>
            <a:spLocks noGrp="1"/>
          </p:cNvSpPr>
          <p:nvPr>
            <p:ph type="ctrTitle"/>
          </p:nvPr>
        </p:nvSpPr>
        <p:spPr>
          <a:xfrm>
            <a:off x="685800" y="457200"/>
            <a:ext cx="7772400" cy="1470025"/>
          </a:xfrm>
        </p:spPr>
        <p:txBody>
          <a:bodyPr/>
          <a:lstStyle/>
          <a:p>
            <a:r>
              <a:rPr lang="en-US" dirty="0" smtClean="0"/>
              <a:t>Walking the Path Together</a:t>
            </a:r>
            <a:r>
              <a:rPr lang="en-US" dirty="0" smtClean="0"/>
              <a:t> </a:t>
            </a:r>
            <a:endParaRPr lang="en-CA" dirty="0"/>
          </a:p>
        </p:txBody>
      </p:sp>
      <p:sp>
        <p:nvSpPr>
          <p:cNvPr id="3" name="Subtitle 2"/>
          <p:cNvSpPr>
            <a:spLocks noGrp="1"/>
          </p:cNvSpPr>
          <p:nvPr>
            <p:ph type="subTitle" idx="1"/>
          </p:nvPr>
        </p:nvSpPr>
        <p:spPr>
          <a:xfrm>
            <a:off x="533400" y="1828800"/>
            <a:ext cx="7696200" cy="4343400"/>
          </a:xfrm>
        </p:spPr>
        <p:txBody>
          <a:bodyPr>
            <a:normAutofit/>
          </a:bodyPr>
          <a:lstStyle/>
          <a:p>
            <a:pPr marL="514350" indent="-514350" algn="l"/>
            <a:endParaRPr lang="en-US" sz="4000" dirty="0" smtClean="0"/>
          </a:p>
          <a:p>
            <a:pPr marL="514350" indent="-514350" algn="l"/>
            <a:endParaRPr lang="en-US" sz="4000" dirty="0" smtClean="0"/>
          </a:p>
          <a:p>
            <a:pPr marL="514350" indent="-514350" algn="l">
              <a:buFontTx/>
              <a:buChar char="-"/>
            </a:pPr>
            <a:r>
              <a:rPr lang="en-US" sz="4000" dirty="0" smtClean="0"/>
              <a:t>Sharing stories </a:t>
            </a:r>
            <a:endParaRPr lang="en-CA" sz="4000" dirty="0"/>
          </a:p>
        </p:txBody>
      </p:sp>
      <p:pic>
        <p:nvPicPr>
          <p:cNvPr id="6" name="Picture 5" descr="Background Montreal.gif"/>
          <p:cNvPicPr>
            <a:picLocks noChangeAspect="1"/>
          </p:cNvPicPr>
          <p:nvPr/>
        </p:nvPicPr>
        <p:blipFill>
          <a:blip r:embed="rId4" cstate="print">
            <a:grayscl/>
          </a:blip>
          <a:stretch>
            <a:fillRect/>
          </a:stretch>
        </p:blipFill>
        <p:spPr>
          <a:xfrm>
            <a:off x="5813802" y="0"/>
            <a:ext cx="3330198" cy="6858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TPT_withouttext.jpg"/>
          <p:cNvPicPr>
            <a:picLocks noChangeAspect="1"/>
          </p:cNvPicPr>
          <p:nvPr/>
        </p:nvPicPr>
        <p:blipFill>
          <a:blip r:embed="rId3" cstate="print"/>
          <a:stretch>
            <a:fillRect/>
          </a:stretch>
        </p:blipFill>
        <p:spPr>
          <a:xfrm>
            <a:off x="6248400" y="1524000"/>
            <a:ext cx="2194560" cy="2438400"/>
          </a:xfrm>
          <a:prstGeom prst="rect">
            <a:avLst/>
          </a:prstGeom>
        </p:spPr>
      </p:pic>
      <p:pic>
        <p:nvPicPr>
          <p:cNvPr id="7" name="Picture 6" descr="Project Group on Ermineskin.jpg"/>
          <p:cNvPicPr>
            <a:picLocks noChangeAspect="1"/>
          </p:cNvPicPr>
          <p:nvPr/>
        </p:nvPicPr>
        <p:blipFill>
          <a:blip r:embed="rId4" cstate="print">
            <a:grayscl/>
          </a:blip>
          <a:stretch>
            <a:fillRect/>
          </a:stretch>
        </p:blipFill>
        <p:spPr>
          <a:xfrm>
            <a:off x="3867150" y="3200400"/>
            <a:ext cx="2686050" cy="3581400"/>
          </a:xfrm>
          <a:prstGeom prst="rect">
            <a:avLst/>
          </a:prstGeom>
        </p:spPr>
      </p:pic>
      <p:sp>
        <p:nvSpPr>
          <p:cNvPr id="2" name="Title 1"/>
          <p:cNvSpPr>
            <a:spLocks noGrp="1"/>
          </p:cNvSpPr>
          <p:nvPr>
            <p:ph type="ctrTitle"/>
          </p:nvPr>
        </p:nvSpPr>
        <p:spPr>
          <a:xfrm>
            <a:off x="685800" y="457200"/>
            <a:ext cx="7772400" cy="1470025"/>
          </a:xfrm>
        </p:spPr>
        <p:txBody>
          <a:bodyPr/>
          <a:lstStyle/>
          <a:p>
            <a:r>
              <a:rPr lang="en-US" dirty="0" smtClean="0"/>
              <a:t>Walking the Path Together</a:t>
            </a:r>
            <a:r>
              <a:rPr lang="en-US" dirty="0" smtClean="0"/>
              <a:t> </a:t>
            </a:r>
            <a:endParaRPr lang="en-CA" dirty="0"/>
          </a:p>
        </p:txBody>
      </p:sp>
      <p:sp>
        <p:nvSpPr>
          <p:cNvPr id="3" name="Subtitle 2"/>
          <p:cNvSpPr>
            <a:spLocks noGrp="1"/>
          </p:cNvSpPr>
          <p:nvPr>
            <p:ph type="subTitle" idx="1"/>
          </p:nvPr>
        </p:nvSpPr>
        <p:spPr>
          <a:xfrm>
            <a:off x="990600" y="2133600"/>
            <a:ext cx="7239000" cy="4038600"/>
          </a:xfrm>
        </p:spPr>
        <p:txBody>
          <a:bodyPr>
            <a:normAutofit/>
          </a:bodyPr>
          <a:lstStyle/>
          <a:p>
            <a:pPr marL="514350" indent="-514350" algn="l"/>
            <a:r>
              <a:rPr lang="en-US" sz="4000" dirty="0" smtClean="0"/>
              <a:t>- </a:t>
            </a:r>
            <a:r>
              <a:rPr lang="en-US" sz="4000" dirty="0" smtClean="0"/>
              <a:t>Collaborative </a:t>
            </a:r>
            <a:br>
              <a:rPr lang="en-US" sz="4000" dirty="0" smtClean="0"/>
            </a:br>
            <a:r>
              <a:rPr lang="en-US" sz="4000" dirty="0" err="1" smtClean="0"/>
              <a:t>Learnings</a:t>
            </a:r>
            <a:endParaRPr lang="en-US" sz="4000" dirty="0" smtClean="0"/>
          </a:p>
          <a:p>
            <a:pPr marL="514350" indent="-514350" algn="l"/>
            <a:endParaRPr lang="en-US" sz="4000" dirty="0" smtClean="0"/>
          </a:p>
          <a:p>
            <a:pPr marL="514350" indent="-514350" algn="l"/>
            <a:r>
              <a:rPr lang="en-US" sz="4000" dirty="0" smtClean="0"/>
              <a:t> - Next steps </a:t>
            </a:r>
          </a:p>
        </p:txBody>
      </p:sp>
      <p:pic>
        <p:nvPicPr>
          <p:cNvPr id="6" name="Picture 5" descr="Background Montreal.gif"/>
          <p:cNvPicPr>
            <a:picLocks noChangeAspect="1"/>
          </p:cNvPicPr>
          <p:nvPr/>
        </p:nvPicPr>
        <p:blipFill>
          <a:blip r:embed="rId5" cstate="print">
            <a:grayscl/>
          </a:blip>
          <a:stretch>
            <a:fillRect/>
          </a:stretch>
        </p:blipFill>
        <p:spPr>
          <a:xfrm>
            <a:off x="5661402" y="0"/>
            <a:ext cx="3330198" cy="6858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Helping Hands </a:t>
            </a:r>
            <a:r>
              <a:rPr lang="en-US" dirty="0" smtClean="0"/>
              <a:t> </a:t>
            </a:r>
            <a:endParaRPr lang="en-CA" dirty="0"/>
          </a:p>
        </p:txBody>
      </p:sp>
      <p:sp>
        <p:nvSpPr>
          <p:cNvPr id="3" name="Subtitle 2"/>
          <p:cNvSpPr>
            <a:spLocks noGrp="1"/>
          </p:cNvSpPr>
          <p:nvPr>
            <p:ph type="subTitle" idx="1"/>
          </p:nvPr>
        </p:nvSpPr>
        <p:spPr>
          <a:xfrm>
            <a:off x="838200" y="2133600"/>
            <a:ext cx="7696200" cy="4343400"/>
          </a:xfrm>
        </p:spPr>
        <p:txBody>
          <a:bodyPr>
            <a:normAutofit/>
          </a:bodyPr>
          <a:lstStyle/>
          <a:p>
            <a:pPr marL="514350" indent="-514350" algn="l">
              <a:buAutoNum type="arabicPeriod"/>
            </a:pPr>
            <a:r>
              <a:rPr lang="en-US" sz="4000" dirty="0" smtClean="0"/>
              <a:t>Edmonton-area shelters</a:t>
            </a:r>
          </a:p>
          <a:p>
            <a:pPr marL="514350" indent="-514350" algn="l">
              <a:buAutoNum type="arabicPeriod"/>
            </a:pPr>
            <a:r>
              <a:rPr lang="en-US" sz="4000" dirty="0" smtClean="0"/>
              <a:t>Pre-school aged children </a:t>
            </a:r>
          </a:p>
          <a:p>
            <a:pPr marL="514350" indent="-514350" algn="l">
              <a:buAutoNum type="arabicPeriod"/>
            </a:pPr>
            <a:r>
              <a:rPr lang="en-US" sz="4000" dirty="0" smtClean="0"/>
              <a:t>Sharing a child-psychologist</a:t>
            </a:r>
          </a:p>
          <a:p>
            <a:pPr marL="514350" indent="-514350" algn="l">
              <a:buAutoNum type="arabicPeriod"/>
            </a:pPr>
            <a:r>
              <a:rPr lang="en-US" sz="4000" dirty="0" smtClean="0"/>
              <a:t>Play-therapy </a:t>
            </a:r>
            <a:endParaRPr lang="en-CA" sz="4000" dirty="0"/>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Helping Hands </a:t>
            </a:r>
            <a:r>
              <a:rPr lang="en-US" dirty="0" smtClean="0"/>
              <a:t> </a:t>
            </a:r>
            <a:endParaRPr lang="en-CA" dirty="0"/>
          </a:p>
        </p:txBody>
      </p:sp>
      <p:sp>
        <p:nvSpPr>
          <p:cNvPr id="3" name="Subtitle 2"/>
          <p:cNvSpPr>
            <a:spLocks noGrp="1"/>
          </p:cNvSpPr>
          <p:nvPr>
            <p:ph type="subTitle" idx="1"/>
          </p:nvPr>
        </p:nvSpPr>
        <p:spPr>
          <a:xfrm>
            <a:off x="914400" y="1676400"/>
            <a:ext cx="7696200" cy="4343400"/>
          </a:xfrm>
        </p:spPr>
        <p:txBody>
          <a:bodyPr>
            <a:normAutofit/>
          </a:bodyPr>
          <a:lstStyle/>
          <a:p>
            <a:pPr marL="514350" indent="-514350" algn="l"/>
            <a:r>
              <a:rPr lang="en-US" sz="4000" dirty="0" err="1" smtClean="0"/>
              <a:t>Thera</a:t>
            </a:r>
            <a:r>
              <a:rPr lang="en-US" sz="4000" dirty="0" smtClean="0"/>
              <a:t>-play video here?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Helping Hands </a:t>
            </a:r>
            <a:r>
              <a:rPr lang="en-US" dirty="0" smtClean="0"/>
              <a:t> </a:t>
            </a:r>
            <a:endParaRPr lang="en-CA" dirty="0"/>
          </a:p>
        </p:txBody>
      </p:sp>
      <p:sp>
        <p:nvSpPr>
          <p:cNvPr id="3" name="Subtitle 2"/>
          <p:cNvSpPr>
            <a:spLocks noGrp="1"/>
          </p:cNvSpPr>
          <p:nvPr>
            <p:ph type="subTitle" idx="1"/>
          </p:nvPr>
        </p:nvSpPr>
        <p:spPr>
          <a:xfrm>
            <a:off x="838200" y="2133600"/>
            <a:ext cx="7696200" cy="4343400"/>
          </a:xfrm>
        </p:spPr>
        <p:txBody>
          <a:bodyPr>
            <a:normAutofit/>
          </a:bodyPr>
          <a:lstStyle/>
          <a:p>
            <a:pPr marL="514350" indent="-514350" algn="l"/>
            <a:endParaRPr lang="en-US" sz="4000" dirty="0" smtClean="0"/>
          </a:p>
          <a:p>
            <a:pPr marL="514350" indent="-514350" algn="l"/>
            <a:r>
              <a:rPr lang="en-US" sz="4000" dirty="0" smtClean="0"/>
              <a:t>- Sharing stories </a:t>
            </a:r>
            <a:endParaRPr lang="en-CA" sz="4000" dirty="0"/>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Helping Hands </a:t>
            </a:r>
            <a:r>
              <a:rPr lang="en-US" dirty="0" smtClean="0"/>
              <a:t> </a:t>
            </a:r>
            <a:endParaRPr lang="en-CA" dirty="0"/>
          </a:p>
        </p:txBody>
      </p:sp>
      <p:sp>
        <p:nvSpPr>
          <p:cNvPr id="3" name="Subtitle 2"/>
          <p:cNvSpPr>
            <a:spLocks noGrp="1"/>
          </p:cNvSpPr>
          <p:nvPr>
            <p:ph type="subTitle" idx="1"/>
          </p:nvPr>
        </p:nvSpPr>
        <p:spPr>
          <a:xfrm>
            <a:off x="838200" y="2133600"/>
            <a:ext cx="7696200" cy="4343400"/>
          </a:xfrm>
        </p:spPr>
        <p:txBody>
          <a:bodyPr>
            <a:normAutofit/>
          </a:bodyPr>
          <a:lstStyle/>
          <a:p>
            <a:pPr marL="514350" indent="-514350" algn="l"/>
            <a:endParaRPr lang="en-US" sz="4000" dirty="0" smtClean="0"/>
          </a:p>
          <a:p>
            <a:pPr marL="514350" indent="-514350" algn="l">
              <a:buFontTx/>
              <a:buChar char="-"/>
            </a:pPr>
            <a:r>
              <a:rPr lang="en-US" sz="4000" dirty="0" smtClean="0"/>
              <a:t>Collaborative </a:t>
            </a:r>
            <a:r>
              <a:rPr lang="en-US" sz="4000" dirty="0" err="1" smtClean="0"/>
              <a:t>Learnings</a:t>
            </a:r>
            <a:r>
              <a:rPr lang="en-US" sz="4000" dirty="0" smtClean="0"/>
              <a:t/>
            </a:r>
            <a:br>
              <a:rPr lang="en-US" sz="4000" dirty="0" smtClean="0"/>
            </a:br>
            <a:r>
              <a:rPr lang="en-US" sz="4000" dirty="0" smtClean="0"/>
              <a:t> </a:t>
            </a:r>
          </a:p>
          <a:p>
            <a:pPr marL="514350" indent="-514350" algn="l">
              <a:buFontTx/>
              <a:buChar char="-"/>
            </a:pPr>
            <a:r>
              <a:rPr lang="en-US" sz="4000" dirty="0" smtClean="0"/>
              <a:t>Next Steps  </a:t>
            </a:r>
            <a:endParaRPr lang="en-CA" sz="4000" dirty="0"/>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Children’s Project  </a:t>
            </a:r>
            <a:r>
              <a:rPr lang="en-US" dirty="0" smtClean="0"/>
              <a:t> </a:t>
            </a:r>
            <a:endParaRPr lang="en-CA" dirty="0"/>
          </a:p>
        </p:txBody>
      </p:sp>
      <p:sp>
        <p:nvSpPr>
          <p:cNvPr id="3" name="Subtitle 2"/>
          <p:cNvSpPr>
            <a:spLocks noGrp="1"/>
          </p:cNvSpPr>
          <p:nvPr>
            <p:ph type="subTitle" idx="1"/>
          </p:nvPr>
        </p:nvSpPr>
        <p:spPr>
          <a:xfrm>
            <a:off x="838200" y="1828800"/>
            <a:ext cx="7696200" cy="4343400"/>
          </a:xfrm>
        </p:spPr>
        <p:txBody>
          <a:bodyPr>
            <a:normAutofit/>
          </a:bodyPr>
          <a:lstStyle/>
          <a:p>
            <a:pPr marL="514350" indent="-514350" algn="l">
              <a:buFontTx/>
              <a:buChar char="-"/>
            </a:pPr>
            <a:r>
              <a:rPr lang="en-US" sz="4000" dirty="0" smtClean="0">
                <a:solidFill>
                  <a:schemeClr val="bg1">
                    <a:lumMod val="50000"/>
                  </a:schemeClr>
                </a:solidFill>
              </a:rPr>
              <a:t>12 </a:t>
            </a:r>
            <a:r>
              <a:rPr lang="en-US" sz="4000" dirty="0" smtClean="0">
                <a:solidFill>
                  <a:schemeClr val="bg1">
                    <a:lumMod val="50000"/>
                  </a:schemeClr>
                </a:solidFill>
              </a:rPr>
              <a:t>participating shelters </a:t>
            </a:r>
            <a:endParaRPr lang="en-US" sz="4000" dirty="0" smtClean="0">
              <a:solidFill>
                <a:schemeClr val="bg1">
                  <a:lumMod val="50000"/>
                </a:schemeClr>
              </a:solidFill>
            </a:endParaRPr>
          </a:p>
          <a:p>
            <a:pPr marL="514350" indent="-514350" algn="l">
              <a:buFontTx/>
              <a:buChar char="-"/>
            </a:pPr>
            <a:r>
              <a:rPr lang="en-US" sz="4000" dirty="0" smtClean="0">
                <a:solidFill>
                  <a:schemeClr val="bg1">
                    <a:lumMod val="50000"/>
                  </a:schemeClr>
                </a:solidFill>
              </a:rPr>
              <a:t>Dr</a:t>
            </a:r>
            <a:r>
              <a:rPr lang="en-US" sz="4000" dirty="0" smtClean="0">
                <a:solidFill>
                  <a:schemeClr val="bg1">
                    <a:lumMod val="50000"/>
                  </a:schemeClr>
                </a:solidFill>
              </a:rPr>
              <a:t>. Dawn Clarke of Mount Royal College </a:t>
            </a:r>
            <a:endParaRPr lang="en-US" sz="4000" dirty="0" smtClean="0">
              <a:solidFill>
                <a:schemeClr val="bg1">
                  <a:lumMod val="50000"/>
                </a:schemeClr>
              </a:solidFill>
            </a:endParaRPr>
          </a:p>
          <a:p>
            <a:pPr marL="514350" indent="-514350" algn="l">
              <a:buFontTx/>
              <a:buChar char="-"/>
            </a:pPr>
            <a:r>
              <a:rPr lang="en-US" sz="4000" dirty="0" smtClean="0">
                <a:solidFill>
                  <a:schemeClr val="bg1">
                    <a:lumMod val="50000"/>
                  </a:schemeClr>
                </a:solidFill>
              </a:rPr>
              <a:t>Curriculum </a:t>
            </a:r>
            <a:r>
              <a:rPr lang="en-US" sz="4000" dirty="0" smtClean="0">
                <a:solidFill>
                  <a:schemeClr val="bg1">
                    <a:lumMod val="50000"/>
                  </a:schemeClr>
                </a:solidFill>
              </a:rPr>
              <a:t>&amp; training </a:t>
            </a:r>
            <a:r>
              <a:rPr lang="en-US" sz="4000" dirty="0" smtClean="0">
                <a:solidFill>
                  <a:schemeClr val="bg1">
                    <a:lumMod val="50000"/>
                  </a:schemeClr>
                </a:solidFill>
              </a:rPr>
              <a:t/>
            </a:r>
            <a:br>
              <a:rPr lang="en-US" sz="4000" dirty="0" smtClean="0">
                <a:solidFill>
                  <a:schemeClr val="bg1">
                    <a:lumMod val="50000"/>
                  </a:schemeClr>
                </a:solidFill>
              </a:rPr>
            </a:br>
            <a:r>
              <a:rPr lang="en-US" sz="4000" dirty="0" smtClean="0">
                <a:solidFill>
                  <a:schemeClr val="bg1">
                    <a:lumMod val="50000"/>
                  </a:schemeClr>
                </a:solidFill>
              </a:rPr>
              <a:t>sessions</a:t>
            </a:r>
            <a:endParaRPr lang="en-US" sz="4000" dirty="0" smtClean="0">
              <a:solidFill>
                <a:schemeClr val="bg1">
                  <a:lumMod val="50000"/>
                </a:schemeClr>
              </a:solidFill>
            </a:endParaRPr>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Children’s Project  </a:t>
            </a:r>
            <a:r>
              <a:rPr lang="en-US" dirty="0" smtClean="0"/>
              <a:t> </a:t>
            </a:r>
            <a:endParaRPr lang="en-CA" dirty="0"/>
          </a:p>
        </p:txBody>
      </p:sp>
      <p:sp>
        <p:nvSpPr>
          <p:cNvPr id="3" name="Subtitle 2"/>
          <p:cNvSpPr>
            <a:spLocks noGrp="1"/>
          </p:cNvSpPr>
          <p:nvPr>
            <p:ph type="subTitle" idx="1"/>
          </p:nvPr>
        </p:nvSpPr>
        <p:spPr>
          <a:xfrm>
            <a:off x="1219200" y="1905000"/>
            <a:ext cx="7696200" cy="4343400"/>
          </a:xfrm>
        </p:spPr>
        <p:txBody>
          <a:bodyPr>
            <a:normAutofit/>
          </a:bodyPr>
          <a:lstStyle/>
          <a:p>
            <a:pPr marL="514350" indent="-514350" algn="l"/>
            <a:r>
              <a:rPr lang="en-US" sz="4000" dirty="0" smtClean="0">
                <a:solidFill>
                  <a:schemeClr val="bg1">
                    <a:lumMod val="50000"/>
                  </a:schemeClr>
                </a:solidFill>
              </a:rPr>
              <a:t>Video?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Children’s Project  </a:t>
            </a:r>
            <a:r>
              <a:rPr lang="en-US" dirty="0" smtClean="0"/>
              <a:t> </a:t>
            </a:r>
            <a:endParaRPr lang="en-CA" dirty="0"/>
          </a:p>
        </p:txBody>
      </p:sp>
      <p:sp>
        <p:nvSpPr>
          <p:cNvPr id="3" name="Subtitle 2"/>
          <p:cNvSpPr>
            <a:spLocks noGrp="1"/>
          </p:cNvSpPr>
          <p:nvPr>
            <p:ph type="subTitle" idx="1"/>
          </p:nvPr>
        </p:nvSpPr>
        <p:spPr>
          <a:xfrm>
            <a:off x="838200" y="1828800"/>
            <a:ext cx="7696200" cy="4343400"/>
          </a:xfrm>
        </p:spPr>
        <p:txBody>
          <a:bodyPr>
            <a:normAutofit/>
          </a:bodyPr>
          <a:lstStyle/>
          <a:p>
            <a:pPr marL="514350" indent="-514350" algn="l">
              <a:buFontTx/>
              <a:buChar char="-"/>
            </a:pPr>
            <a:endParaRPr lang="en-US" sz="4000" dirty="0" smtClean="0">
              <a:solidFill>
                <a:schemeClr val="bg1">
                  <a:lumMod val="50000"/>
                </a:schemeClr>
              </a:solidFill>
            </a:endParaRPr>
          </a:p>
          <a:p>
            <a:pPr marL="514350" indent="-514350" algn="l">
              <a:buFontTx/>
              <a:buChar char="-"/>
            </a:pPr>
            <a:endParaRPr lang="en-US" sz="4000" dirty="0" smtClean="0">
              <a:solidFill>
                <a:schemeClr val="bg1">
                  <a:lumMod val="50000"/>
                </a:schemeClr>
              </a:solidFill>
            </a:endParaRPr>
          </a:p>
          <a:p>
            <a:pPr marL="514350" indent="-514350" algn="l">
              <a:buFontTx/>
              <a:buChar char="-"/>
            </a:pPr>
            <a:r>
              <a:rPr lang="en-US" sz="4000" dirty="0" smtClean="0">
                <a:solidFill>
                  <a:schemeClr val="bg1">
                    <a:lumMod val="50000"/>
                  </a:schemeClr>
                </a:solidFill>
              </a:rPr>
              <a:t>Sharing stories </a:t>
            </a:r>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200" dirty="0" smtClean="0"/>
              <a:t>New and Different Ways of Supporting Children in Shelter</a:t>
            </a:r>
            <a:endParaRPr lang="en-CA" sz="4200" dirty="0"/>
          </a:p>
        </p:txBody>
      </p:sp>
      <p:sp>
        <p:nvSpPr>
          <p:cNvPr id="3" name="Subtitle 2"/>
          <p:cNvSpPr>
            <a:spLocks noGrp="1"/>
          </p:cNvSpPr>
          <p:nvPr>
            <p:ph type="subTitle" idx="1"/>
          </p:nvPr>
        </p:nvSpPr>
        <p:spPr>
          <a:xfrm>
            <a:off x="1371600" y="3886200"/>
            <a:ext cx="6400800" cy="1143000"/>
          </a:xfrm>
        </p:spPr>
        <p:txBody>
          <a:bodyPr>
            <a:normAutofit/>
          </a:bodyPr>
          <a:lstStyle/>
          <a:p>
            <a:pPr algn="l">
              <a:lnSpc>
                <a:spcPct val="110000"/>
              </a:lnSpc>
            </a:pPr>
            <a:r>
              <a:rPr lang="en-US" sz="2400" dirty="0" smtClean="0"/>
              <a:t>Carolyn Goard</a:t>
            </a:r>
            <a:br>
              <a:rPr lang="en-US" sz="2400" dirty="0" smtClean="0"/>
            </a:br>
            <a:r>
              <a:rPr lang="en-US" sz="2400" dirty="0" smtClean="0"/>
              <a:t>Director of Member Programs and Services</a:t>
            </a:r>
          </a:p>
          <a:p>
            <a:endParaRPr lang="en-CA" sz="2400" dirty="0"/>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pic>
        <p:nvPicPr>
          <p:cNvPr id="5" name="Picture 4" descr="ACWS (rgb).jpg"/>
          <p:cNvPicPr>
            <a:picLocks noChangeAspect="1"/>
          </p:cNvPicPr>
          <p:nvPr/>
        </p:nvPicPr>
        <p:blipFill>
          <a:blip r:embed="rId4" cstate="print"/>
          <a:stretch>
            <a:fillRect/>
          </a:stretch>
        </p:blipFill>
        <p:spPr>
          <a:xfrm>
            <a:off x="457200" y="533400"/>
            <a:ext cx="3238500" cy="1295400"/>
          </a:xfrm>
          <a:prstGeom prst="rect">
            <a:avLst/>
          </a:prstGeom>
        </p:spPr>
      </p:pic>
      <p:sp>
        <p:nvSpPr>
          <p:cNvPr id="7" name="TextBox 6"/>
          <p:cNvSpPr txBox="1"/>
          <p:nvPr/>
        </p:nvSpPr>
        <p:spPr>
          <a:xfrm>
            <a:off x="609600" y="5486400"/>
            <a:ext cx="7315200" cy="861774"/>
          </a:xfrm>
          <a:prstGeom prst="rect">
            <a:avLst/>
          </a:prstGeom>
          <a:noFill/>
        </p:spPr>
        <p:txBody>
          <a:bodyPr wrap="square" rtlCol="0">
            <a:spAutoFit/>
          </a:bodyPr>
          <a:lstStyle/>
          <a:p>
            <a:r>
              <a:rPr lang="en-US" sz="1600" dirty="0" smtClean="0"/>
              <a:t>Canadian Network of Women’s Shelters and Transition Houses </a:t>
            </a:r>
            <a:r>
              <a:rPr lang="en-US" dirty="0" smtClean="0"/>
              <a:t/>
            </a:r>
            <a:br>
              <a:rPr lang="en-US" dirty="0" smtClean="0"/>
            </a:br>
            <a:r>
              <a:rPr lang="en-US" i="1" dirty="0" smtClean="0"/>
              <a:t>Collaborating, Educating and Innovating to Shape Our Future </a:t>
            </a:r>
            <a:r>
              <a:rPr lang="en-US" dirty="0" smtClean="0"/>
              <a:t/>
            </a:r>
            <a:br>
              <a:rPr lang="en-US" dirty="0" smtClean="0"/>
            </a:br>
            <a:r>
              <a:rPr lang="en-US" sz="1600" dirty="0" smtClean="0"/>
              <a:t>Montreal Sept 17-19, 2012</a:t>
            </a:r>
            <a:endParaRPr lang="en-CA"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Children’s Project  </a:t>
            </a:r>
            <a:r>
              <a:rPr lang="en-US" dirty="0" smtClean="0"/>
              <a:t> </a:t>
            </a:r>
            <a:endParaRPr lang="en-CA" dirty="0"/>
          </a:p>
        </p:txBody>
      </p:sp>
      <p:sp>
        <p:nvSpPr>
          <p:cNvPr id="3" name="Subtitle 2"/>
          <p:cNvSpPr>
            <a:spLocks noGrp="1"/>
          </p:cNvSpPr>
          <p:nvPr>
            <p:ph type="subTitle" idx="1"/>
          </p:nvPr>
        </p:nvSpPr>
        <p:spPr>
          <a:xfrm>
            <a:off x="838200" y="1828800"/>
            <a:ext cx="7696200" cy="4343400"/>
          </a:xfrm>
        </p:spPr>
        <p:txBody>
          <a:bodyPr>
            <a:normAutofit/>
          </a:bodyPr>
          <a:lstStyle/>
          <a:p>
            <a:pPr marL="514350" indent="-514350" algn="l">
              <a:buFontTx/>
              <a:buChar char="-"/>
            </a:pPr>
            <a:endParaRPr lang="en-US" sz="4000" dirty="0" smtClean="0">
              <a:solidFill>
                <a:schemeClr val="bg1">
                  <a:lumMod val="50000"/>
                </a:schemeClr>
              </a:solidFill>
            </a:endParaRPr>
          </a:p>
          <a:p>
            <a:pPr marL="514350" indent="-514350" algn="l">
              <a:buFontTx/>
              <a:buChar char="-"/>
            </a:pPr>
            <a:endParaRPr lang="en-US" sz="4000" dirty="0" smtClean="0">
              <a:solidFill>
                <a:schemeClr val="bg1">
                  <a:lumMod val="50000"/>
                </a:schemeClr>
              </a:solidFill>
            </a:endParaRPr>
          </a:p>
          <a:p>
            <a:pPr marL="514350" indent="-514350" algn="l">
              <a:buFontTx/>
              <a:buChar char="-"/>
            </a:pPr>
            <a:r>
              <a:rPr lang="en-US" sz="4000" dirty="0" smtClean="0">
                <a:solidFill>
                  <a:schemeClr val="bg1">
                    <a:lumMod val="50000"/>
                  </a:schemeClr>
                </a:solidFill>
              </a:rPr>
              <a:t>Sharing stories </a:t>
            </a:r>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Children’s Project  </a:t>
            </a:r>
            <a:r>
              <a:rPr lang="en-US" dirty="0" smtClean="0"/>
              <a:t> </a:t>
            </a:r>
            <a:endParaRPr lang="en-CA" dirty="0"/>
          </a:p>
        </p:txBody>
      </p:sp>
      <p:sp>
        <p:nvSpPr>
          <p:cNvPr id="3" name="Subtitle 2"/>
          <p:cNvSpPr>
            <a:spLocks noGrp="1"/>
          </p:cNvSpPr>
          <p:nvPr>
            <p:ph type="subTitle" idx="1"/>
          </p:nvPr>
        </p:nvSpPr>
        <p:spPr>
          <a:xfrm>
            <a:off x="838200" y="1676400"/>
            <a:ext cx="7696200" cy="4343400"/>
          </a:xfrm>
        </p:spPr>
        <p:txBody>
          <a:bodyPr>
            <a:normAutofit/>
          </a:bodyPr>
          <a:lstStyle/>
          <a:p>
            <a:pPr marL="514350" indent="-514350" algn="l">
              <a:buFontTx/>
              <a:buChar char="-"/>
            </a:pPr>
            <a:endParaRPr lang="en-US" sz="4000" dirty="0" smtClean="0">
              <a:solidFill>
                <a:schemeClr val="bg1">
                  <a:lumMod val="50000"/>
                </a:schemeClr>
              </a:solidFill>
            </a:endParaRPr>
          </a:p>
          <a:p>
            <a:pPr marL="514350" indent="-514350" algn="l">
              <a:buFontTx/>
              <a:buChar char="-"/>
            </a:pPr>
            <a:r>
              <a:rPr lang="en-US" sz="4000" dirty="0" smtClean="0">
                <a:solidFill>
                  <a:schemeClr val="bg1">
                    <a:lumMod val="50000"/>
                  </a:schemeClr>
                </a:solidFill>
              </a:rPr>
              <a:t>Collaborative </a:t>
            </a:r>
            <a:r>
              <a:rPr lang="en-US" sz="4000" dirty="0" err="1" smtClean="0">
                <a:solidFill>
                  <a:schemeClr val="bg1">
                    <a:lumMod val="50000"/>
                  </a:schemeClr>
                </a:solidFill>
              </a:rPr>
              <a:t>Learnings</a:t>
            </a:r>
            <a:r>
              <a:rPr lang="en-US" sz="4000" dirty="0" smtClean="0">
                <a:solidFill>
                  <a:schemeClr val="bg1">
                    <a:lumMod val="50000"/>
                  </a:schemeClr>
                </a:solidFill>
              </a:rPr>
              <a:t> </a:t>
            </a:r>
          </a:p>
          <a:p>
            <a:pPr marL="514350" indent="-514350" algn="l">
              <a:buFontTx/>
              <a:buChar char="-"/>
            </a:pPr>
            <a:endParaRPr lang="en-US" sz="4000" dirty="0" smtClean="0">
              <a:solidFill>
                <a:schemeClr val="bg1">
                  <a:lumMod val="50000"/>
                </a:schemeClr>
              </a:solidFill>
            </a:endParaRPr>
          </a:p>
          <a:p>
            <a:pPr marL="514350" indent="-514350" algn="l">
              <a:buFontTx/>
              <a:buChar char="-"/>
            </a:pPr>
            <a:r>
              <a:rPr lang="en-US" sz="4000" dirty="0" smtClean="0">
                <a:solidFill>
                  <a:schemeClr val="bg1">
                    <a:lumMod val="50000"/>
                  </a:schemeClr>
                </a:solidFill>
              </a:rPr>
              <a:t>Next Steps </a:t>
            </a:r>
            <a:endParaRPr lang="en-US" sz="4000" dirty="0" smtClean="0">
              <a:solidFill>
                <a:schemeClr val="bg1">
                  <a:lumMod val="50000"/>
                </a:schemeClr>
              </a:solidFill>
            </a:endParaRPr>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Our Work   </a:t>
            </a:r>
            <a:r>
              <a:rPr lang="en-US" dirty="0" smtClean="0"/>
              <a:t> </a:t>
            </a:r>
            <a:endParaRPr lang="en-CA" dirty="0"/>
          </a:p>
        </p:txBody>
      </p:sp>
      <p:sp>
        <p:nvSpPr>
          <p:cNvPr id="3" name="Subtitle 2"/>
          <p:cNvSpPr>
            <a:spLocks noGrp="1"/>
          </p:cNvSpPr>
          <p:nvPr>
            <p:ph type="subTitle" idx="1"/>
          </p:nvPr>
        </p:nvSpPr>
        <p:spPr>
          <a:xfrm>
            <a:off x="838200" y="1981200"/>
            <a:ext cx="7696200" cy="4038600"/>
          </a:xfrm>
        </p:spPr>
        <p:txBody>
          <a:bodyPr>
            <a:normAutofit/>
          </a:bodyPr>
          <a:lstStyle/>
          <a:p>
            <a:pPr marL="514350" indent="-514350" algn="l">
              <a:buFontTx/>
              <a:buChar char="-"/>
            </a:pPr>
            <a:r>
              <a:rPr lang="en-US" sz="4000" dirty="0" smtClean="0">
                <a:solidFill>
                  <a:schemeClr val="bg1">
                    <a:lumMod val="50000"/>
                  </a:schemeClr>
                </a:solidFill>
              </a:rPr>
              <a:t>Contribute </a:t>
            </a:r>
          </a:p>
          <a:p>
            <a:pPr marL="514350" indent="-514350" algn="l">
              <a:buFontTx/>
              <a:buChar char="-"/>
            </a:pPr>
            <a:r>
              <a:rPr lang="en-US" sz="4000" dirty="0" smtClean="0">
                <a:solidFill>
                  <a:schemeClr val="bg1">
                    <a:lumMod val="50000"/>
                  </a:schemeClr>
                </a:solidFill>
              </a:rPr>
              <a:t>Efficacy </a:t>
            </a:r>
          </a:p>
          <a:p>
            <a:pPr marL="514350" indent="-514350" algn="l">
              <a:buFontTx/>
              <a:buChar char="-"/>
            </a:pPr>
            <a:r>
              <a:rPr lang="en-US" sz="4000" dirty="0" smtClean="0">
                <a:solidFill>
                  <a:schemeClr val="bg1">
                    <a:lumMod val="50000"/>
                  </a:schemeClr>
                </a:solidFill>
              </a:rPr>
              <a:t>Direct Approach </a:t>
            </a:r>
          </a:p>
          <a:p>
            <a:pPr marL="514350" indent="-514350" algn="l">
              <a:buFontTx/>
              <a:buChar char="-"/>
            </a:pPr>
            <a:r>
              <a:rPr lang="en-US" sz="4000" dirty="0" smtClean="0">
                <a:solidFill>
                  <a:schemeClr val="bg1">
                    <a:lumMod val="50000"/>
                  </a:schemeClr>
                </a:solidFill>
              </a:rPr>
              <a:t>Evolve</a:t>
            </a:r>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772400" cy="1470025"/>
          </a:xfrm>
        </p:spPr>
        <p:txBody>
          <a:bodyPr/>
          <a:lstStyle/>
          <a:p>
            <a:r>
              <a:rPr lang="en-US" dirty="0" smtClean="0"/>
              <a:t>Discussion    </a:t>
            </a:r>
            <a:r>
              <a:rPr lang="en-US" dirty="0" smtClean="0"/>
              <a:t> </a:t>
            </a:r>
            <a:endParaRPr lang="en-CA" dirty="0"/>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pic>
        <p:nvPicPr>
          <p:cNvPr id="5" name="Picture 4" descr="ACWS (rgb).jpg"/>
          <p:cNvPicPr>
            <a:picLocks noChangeAspect="1"/>
          </p:cNvPicPr>
          <p:nvPr/>
        </p:nvPicPr>
        <p:blipFill>
          <a:blip r:embed="rId4" cstate="print"/>
          <a:stretch>
            <a:fillRect/>
          </a:stretch>
        </p:blipFill>
        <p:spPr>
          <a:xfrm>
            <a:off x="2895600" y="2743200"/>
            <a:ext cx="3238500" cy="1295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Alberta Council of Women’s Shelters (ACWS) </a:t>
            </a:r>
            <a:endParaRPr lang="en-CA" dirty="0"/>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
        <p:nvSpPr>
          <p:cNvPr id="5" name="Subtitle 2"/>
          <p:cNvSpPr>
            <a:spLocks noGrp="1"/>
          </p:cNvSpPr>
          <p:nvPr>
            <p:ph type="subTitle" idx="1"/>
          </p:nvPr>
        </p:nvSpPr>
        <p:spPr>
          <a:xfrm>
            <a:off x="1066800" y="2133600"/>
            <a:ext cx="7543800" cy="4572000"/>
          </a:xfrm>
        </p:spPr>
        <p:txBody>
          <a:bodyPr>
            <a:normAutofit/>
          </a:bodyPr>
          <a:lstStyle/>
          <a:p>
            <a:pPr algn="l">
              <a:buFontTx/>
              <a:buChar char="-"/>
            </a:pPr>
            <a:r>
              <a:rPr lang="en-US" sz="2800" dirty="0" smtClean="0"/>
              <a:t>43 sheltering organizations</a:t>
            </a:r>
          </a:p>
          <a:p>
            <a:pPr algn="l">
              <a:buFontTx/>
              <a:buChar char="-"/>
            </a:pPr>
            <a:r>
              <a:rPr lang="en-US" sz="2800" dirty="0" smtClean="0"/>
              <a:t>Support shelters and leverage collective knowledge to inform solutions to end DV </a:t>
            </a:r>
          </a:p>
          <a:p>
            <a:pPr algn="l">
              <a:buFontTx/>
              <a:buChar char="-"/>
            </a:pPr>
            <a:r>
              <a:rPr lang="en-US" sz="2800" dirty="0" smtClean="0"/>
              <a:t>F</a:t>
            </a:r>
            <a:r>
              <a:rPr lang="en-US" sz="2800" dirty="0" smtClean="0"/>
              <a:t>irst </a:t>
            </a:r>
            <a:r>
              <a:rPr lang="en-US" sz="2800" dirty="0" smtClean="0"/>
              <a:t>world conference of women’s shelters </a:t>
            </a:r>
          </a:p>
          <a:p>
            <a:pPr algn="l">
              <a:buFontTx/>
              <a:buChar char="-"/>
            </a:pPr>
            <a:r>
              <a:rPr lang="en-US" sz="2800" dirty="0" smtClean="0"/>
              <a:t>Founding partner: Canadian Network and the Global Network</a:t>
            </a:r>
            <a:endParaRPr lang="en-CA" sz="2800" dirty="0" smtClean="0"/>
          </a:p>
          <a:p>
            <a:pPr algn="l">
              <a:buFontTx/>
              <a:buChar char="-"/>
            </a:pPr>
            <a:r>
              <a:rPr lang="en-US" sz="2800" dirty="0" smtClean="0"/>
              <a:t>Abused women and their children </a:t>
            </a:r>
            <a:endParaRPr lang="en-CA"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smtClean="0"/>
              <a:t>The Literature </a:t>
            </a:r>
            <a:endParaRPr lang="en-CA" dirty="0"/>
          </a:p>
        </p:txBody>
      </p:sp>
      <p:sp>
        <p:nvSpPr>
          <p:cNvPr id="3" name="Subtitle 2"/>
          <p:cNvSpPr>
            <a:spLocks noGrp="1"/>
          </p:cNvSpPr>
          <p:nvPr>
            <p:ph type="subTitle" idx="1"/>
          </p:nvPr>
        </p:nvSpPr>
        <p:spPr>
          <a:xfrm>
            <a:off x="914400" y="1295400"/>
            <a:ext cx="6934200" cy="4724400"/>
          </a:xfrm>
        </p:spPr>
        <p:txBody>
          <a:bodyPr/>
          <a:lstStyle/>
          <a:p>
            <a:pPr algn="l"/>
            <a:endParaRPr lang="en-CA" dirty="0"/>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lstStyle/>
          <a:p>
            <a:r>
              <a:rPr lang="en-US" dirty="0" smtClean="0"/>
              <a:t>Getting to Know You </a:t>
            </a:r>
            <a:r>
              <a:rPr lang="en-US" dirty="0" smtClean="0"/>
              <a:t> </a:t>
            </a:r>
            <a:endParaRPr lang="en-CA" dirty="0"/>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676400"/>
            <a:ext cx="7086600" cy="4572000"/>
          </a:xfrm>
        </p:spPr>
        <p:txBody>
          <a:bodyPr/>
          <a:lstStyle/>
          <a:p>
            <a:pPr algn="l">
              <a:buFontTx/>
              <a:buChar char="-"/>
            </a:pPr>
            <a:r>
              <a:rPr lang="en-US" dirty="0" smtClean="0"/>
              <a:t>ACWS Core Values </a:t>
            </a:r>
          </a:p>
          <a:p>
            <a:pPr algn="l"/>
            <a:r>
              <a:rPr lang="en-US" dirty="0" smtClean="0"/>
              <a:t/>
            </a:r>
            <a:br>
              <a:rPr lang="en-US" dirty="0" smtClean="0"/>
            </a:br>
            <a:r>
              <a:rPr lang="en-US" dirty="0" smtClean="0"/>
              <a:t>- Definition </a:t>
            </a:r>
            <a:endParaRPr lang="en-CA" dirty="0"/>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
        <p:nvSpPr>
          <p:cNvPr id="2" name="Title 1"/>
          <p:cNvSpPr>
            <a:spLocks noGrp="1"/>
          </p:cNvSpPr>
          <p:nvPr>
            <p:ph type="ctrTitle"/>
          </p:nvPr>
        </p:nvSpPr>
        <p:spPr>
          <a:xfrm>
            <a:off x="533400" y="381000"/>
            <a:ext cx="7772400" cy="1470025"/>
          </a:xfrm>
        </p:spPr>
        <p:txBody>
          <a:bodyPr>
            <a:normAutofit/>
          </a:bodyPr>
          <a:lstStyle/>
          <a:p>
            <a:r>
              <a:rPr lang="en-US" sz="4000" dirty="0" smtClean="0"/>
              <a:t>Collaborative Learning Endeavors</a:t>
            </a:r>
            <a:endParaRPr lang="en-CA"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Three Projects </a:t>
            </a:r>
            <a:endParaRPr lang="en-CA" dirty="0"/>
          </a:p>
        </p:txBody>
      </p:sp>
      <p:sp>
        <p:nvSpPr>
          <p:cNvPr id="3" name="Subtitle 2"/>
          <p:cNvSpPr>
            <a:spLocks noGrp="1"/>
          </p:cNvSpPr>
          <p:nvPr>
            <p:ph type="subTitle" idx="1"/>
          </p:nvPr>
        </p:nvSpPr>
        <p:spPr>
          <a:xfrm>
            <a:off x="838200" y="2133600"/>
            <a:ext cx="7696200" cy="4343400"/>
          </a:xfrm>
        </p:spPr>
        <p:txBody>
          <a:bodyPr>
            <a:normAutofit/>
          </a:bodyPr>
          <a:lstStyle/>
          <a:p>
            <a:pPr marL="514350" indent="-514350" algn="l">
              <a:buAutoNum type="arabicPeriod"/>
            </a:pPr>
            <a:r>
              <a:rPr lang="en-US" sz="4000" dirty="0" smtClean="0"/>
              <a:t>Walking the Path Together </a:t>
            </a:r>
          </a:p>
          <a:p>
            <a:pPr marL="514350" indent="-514350" algn="l">
              <a:buAutoNum type="arabicPeriod"/>
            </a:pPr>
            <a:r>
              <a:rPr lang="en-US" sz="4000" dirty="0" smtClean="0"/>
              <a:t>Helping Hands Project </a:t>
            </a:r>
          </a:p>
          <a:p>
            <a:pPr marL="514350" indent="-514350" algn="l">
              <a:buAutoNum type="arabicPeriod"/>
            </a:pPr>
            <a:r>
              <a:rPr lang="en-US" sz="4000" dirty="0" smtClean="0"/>
              <a:t>Children’s Project </a:t>
            </a:r>
            <a:endParaRPr lang="en-CA" sz="4000" dirty="0"/>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Collaborative Learning </a:t>
            </a:r>
            <a:r>
              <a:rPr lang="en-US" dirty="0" smtClean="0"/>
              <a:t> </a:t>
            </a:r>
            <a:endParaRPr lang="en-CA" dirty="0"/>
          </a:p>
        </p:txBody>
      </p:sp>
      <p:sp>
        <p:nvSpPr>
          <p:cNvPr id="3" name="Subtitle 2"/>
          <p:cNvSpPr>
            <a:spLocks noGrp="1"/>
          </p:cNvSpPr>
          <p:nvPr>
            <p:ph type="subTitle" idx="1"/>
          </p:nvPr>
        </p:nvSpPr>
        <p:spPr>
          <a:xfrm>
            <a:off x="838200" y="1905000"/>
            <a:ext cx="7696200" cy="4343400"/>
          </a:xfrm>
        </p:spPr>
        <p:txBody>
          <a:bodyPr>
            <a:normAutofit/>
          </a:bodyPr>
          <a:lstStyle/>
          <a:p>
            <a:pPr marL="742950" indent="-742950" algn="l">
              <a:buAutoNum type="arabicPeriod"/>
            </a:pPr>
            <a:r>
              <a:rPr lang="en-US" sz="4000" dirty="0" smtClean="0"/>
              <a:t>Flex: unique circumstances each individual shelter</a:t>
            </a:r>
          </a:p>
          <a:p>
            <a:pPr marL="742950" indent="-742950" algn="l">
              <a:buAutoNum type="arabicPeriod"/>
            </a:pPr>
            <a:r>
              <a:rPr lang="en-US" sz="4000" dirty="0" smtClean="0"/>
              <a:t>Implementation / Support</a:t>
            </a:r>
          </a:p>
          <a:p>
            <a:pPr marL="514350" indent="-514350" algn="l">
              <a:buAutoNum type="arabicPeriod"/>
            </a:pPr>
            <a:r>
              <a:rPr lang="en-US" sz="4000" dirty="0" smtClean="0"/>
              <a:t>  Meet</a:t>
            </a:r>
          </a:p>
          <a:p>
            <a:pPr marL="514350" indent="-514350" algn="l">
              <a:buAutoNum type="arabicPeriod"/>
            </a:pPr>
            <a:r>
              <a:rPr lang="en-US" sz="4000" dirty="0" smtClean="0"/>
              <a:t>  Evaluate </a:t>
            </a:r>
            <a:endParaRPr lang="en-CA" sz="4000" dirty="0"/>
          </a:p>
        </p:txBody>
      </p:sp>
      <p:pic>
        <p:nvPicPr>
          <p:cNvPr id="6" name="Picture 5" descr="Background Montreal.gif"/>
          <p:cNvPicPr>
            <a:picLocks noChangeAspect="1"/>
          </p:cNvPicPr>
          <p:nvPr/>
        </p:nvPicPr>
        <p:blipFill>
          <a:blip r:embed="rId3" cstate="print"/>
          <a:stretch>
            <a:fillRect/>
          </a:stretch>
        </p:blipFill>
        <p:spPr>
          <a:xfrm>
            <a:off x="5661402" y="-76200"/>
            <a:ext cx="3330198" cy="6858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TPT_withouttext.jpg"/>
          <p:cNvPicPr>
            <a:picLocks noChangeAspect="1"/>
          </p:cNvPicPr>
          <p:nvPr/>
        </p:nvPicPr>
        <p:blipFill>
          <a:blip r:embed="rId3" cstate="print"/>
          <a:stretch>
            <a:fillRect/>
          </a:stretch>
        </p:blipFill>
        <p:spPr>
          <a:xfrm>
            <a:off x="5105400" y="1657350"/>
            <a:ext cx="3377565" cy="3752850"/>
          </a:xfrm>
          <a:prstGeom prst="rect">
            <a:avLst/>
          </a:prstGeom>
        </p:spPr>
      </p:pic>
      <p:sp>
        <p:nvSpPr>
          <p:cNvPr id="2" name="Title 1"/>
          <p:cNvSpPr>
            <a:spLocks noGrp="1"/>
          </p:cNvSpPr>
          <p:nvPr>
            <p:ph type="ctrTitle"/>
          </p:nvPr>
        </p:nvSpPr>
        <p:spPr>
          <a:xfrm>
            <a:off x="685800" y="457200"/>
            <a:ext cx="7772400" cy="1470025"/>
          </a:xfrm>
        </p:spPr>
        <p:txBody>
          <a:bodyPr/>
          <a:lstStyle/>
          <a:p>
            <a:r>
              <a:rPr lang="en-US" dirty="0" smtClean="0"/>
              <a:t>Walking the Path Together</a:t>
            </a:r>
            <a:r>
              <a:rPr lang="en-US" dirty="0" smtClean="0"/>
              <a:t> </a:t>
            </a:r>
            <a:endParaRPr lang="en-CA" dirty="0"/>
          </a:p>
        </p:txBody>
      </p:sp>
      <p:sp>
        <p:nvSpPr>
          <p:cNvPr id="3" name="Subtitle 2"/>
          <p:cNvSpPr>
            <a:spLocks noGrp="1"/>
          </p:cNvSpPr>
          <p:nvPr>
            <p:ph type="subTitle" idx="1"/>
          </p:nvPr>
        </p:nvSpPr>
        <p:spPr>
          <a:xfrm>
            <a:off x="533400" y="1828800"/>
            <a:ext cx="7696200" cy="4343400"/>
          </a:xfrm>
        </p:spPr>
        <p:txBody>
          <a:bodyPr>
            <a:normAutofit/>
          </a:bodyPr>
          <a:lstStyle/>
          <a:p>
            <a:pPr marL="514350" indent="-514350" algn="l">
              <a:buFontTx/>
              <a:buChar char="-"/>
            </a:pPr>
            <a:r>
              <a:rPr lang="en-US" sz="2800" dirty="0" smtClean="0"/>
              <a:t>Five on-reserve shelters </a:t>
            </a:r>
          </a:p>
          <a:p>
            <a:pPr marL="514350" indent="-514350" algn="l">
              <a:buFontTx/>
              <a:buChar char="-"/>
            </a:pPr>
            <a:r>
              <a:rPr lang="en-US" sz="2800" dirty="0" smtClean="0"/>
              <a:t>7-year old children </a:t>
            </a:r>
            <a:r>
              <a:rPr lang="en-US" sz="2800" dirty="0" smtClean="0"/>
              <a:t> </a:t>
            </a:r>
          </a:p>
          <a:p>
            <a:pPr marL="514350" indent="-514350" algn="l">
              <a:buFontTx/>
              <a:buChar char="-"/>
            </a:pPr>
            <a:r>
              <a:rPr lang="en-US" sz="2800" dirty="0" smtClean="0"/>
              <a:t>Eagle Feather </a:t>
            </a:r>
            <a:r>
              <a:rPr lang="en-US" sz="2800" dirty="0" smtClean="0"/>
              <a:t>Workers</a:t>
            </a:r>
          </a:p>
          <a:p>
            <a:pPr marL="514350" indent="-514350" algn="l">
              <a:buFontTx/>
              <a:buChar char="-"/>
            </a:pPr>
            <a:r>
              <a:rPr lang="en-US" sz="2800" dirty="0" smtClean="0"/>
              <a:t>Partners </a:t>
            </a:r>
            <a:endParaRPr lang="en-US" sz="2800" dirty="0" smtClean="0"/>
          </a:p>
          <a:p>
            <a:pPr marL="514350" indent="-514350" algn="l">
              <a:buFontTx/>
              <a:buChar char="-"/>
            </a:pPr>
            <a:r>
              <a:rPr lang="en-US" sz="2800" dirty="0" smtClean="0"/>
              <a:t>Unique holistic interventions</a:t>
            </a:r>
          </a:p>
          <a:p>
            <a:pPr marL="514350" indent="-514350" algn="l">
              <a:buFontTx/>
              <a:buChar char="-"/>
            </a:pPr>
            <a:r>
              <a:rPr lang="en-US" sz="2800" dirty="0" smtClean="0"/>
              <a:t>2-year pilot </a:t>
            </a:r>
          </a:p>
          <a:p>
            <a:pPr marL="514350" indent="-514350" algn="l">
              <a:buFontTx/>
              <a:buChar char="-"/>
            </a:pPr>
            <a:r>
              <a:rPr lang="en-US" sz="2800" dirty="0" smtClean="0"/>
              <a:t>NCPC / Safe Comm</a:t>
            </a:r>
            <a:r>
              <a:rPr lang="en-US" sz="2800" dirty="0" smtClean="0"/>
              <a:t>unities </a:t>
            </a:r>
            <a:r>
              <a:rPr lang="en-US" sz="2800" dirty="0" smtClean="0"/>
              <a:t> </a:t>
            </a:r>
            <a:endParaRPr lang="en-CA" sz="2800" dirty="0"/>
          </a:p>
        </p:txBody>
      </p:sp>
      <p:pic>
        <p:nvPicPr>
          <p:cNvPr id="6" name="Picture 5" descr="Background Montreal.gif"/>
          <p:cNvPicPr>
            <a:picLocks noChangeAspect="1"/>
          </p:cNvPicPr>
          <p:nvPr/>
        </p:nvPicPr>
        <p:blipFill>
          <a:blip r:embed="rId4" cstate="print">
            <a:grayscl/>
          </a:blip>
          <a:stretch>
            <a:fillRect/>
          </a:stretch>
        </p:blipFill>
        <p:spPr>
          <a:xfrm>
            <a:off x="5813802" y="0"/>
            <a:ext cx="3330198"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922E55C9C8A143ACD95F57C4A80596" ma:contentTypeVersion="12" ma:contentTypeDescription="Create a new document." ma:contentTypeScope="" ma:versionID="fc485110883f5b0475cb3ffe987ba0b6">
  <xsd:schema xmlns:xsd="http://www.w3.org/2001/XMLSchema" xmlns:xs="http://www.w3.org/2001/XMLSchema" xmlns:p="http://schemas.microsoft.com/office/2006/metadata/properties" xmlns:ns2="ffd40324-e994-4644-b931-0b7613b526a9" xmlns:ns3="c46ad086-89cf-4ff4-834b-9dc6747cac5e" targetNamespace="http://schemas.microsoft.com/office/2006/metadata/properties" ma:root="true" ma:fieldsID="0ae7146a923537ff2af1017e102f29cf" ns2:_="" ns3:_="">
    <xsd:import namespace="ffd40324-e994-4644-b931-0b7613b526a9"/>
    <xsd:import namespace="c46ad086-89cf-4ff4-834b-9dc6747cac5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d40324-e994-4644-b931-0b7613b526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6ad086-89cf-4ff4-834b-9dc6747cac5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C05317-17A8-4089-8D50-5F24A6818FD7}"/>
</file>

<file path=customXml/itemProps2.xml><?xml version="1.0" encoding="utf-8"?>
<ds:datastoreItem xmlns:ds="http://schemas.openxmlformats.org/officeDocument/2006/customXml" ds:itemID="{9B657A7A-4419-41CD-B3D6-34D7872E3B65}"/>
</file>

<file path=customXml/itemProps3.xml><?xml version="1.0" encoding="utf-8"?>
<ds:datastoreItem xmlns:ds="http://schemas.openxmlformats.org/officeDocument/2006/customXml" ds:itemID="{AAB18B5D-A277-4182-A72E-4AAE43B9B6C2}"/>
</file>

<file path=docProps/app.xml><?xml version="1.0" encoding="utf-8"?>
<Properties xmlns="http://schemas.openxmlformats.org/officeDocument/2006/extended-properties" xmlns:vt="http://schemas.openxmlformats.org/officeDocument/2006/docPropsVTypes">
  <TotalTime>218</TotalTime>
  <Words>1057</Words>
  <Application>Microsoft Office PowerPoint</Application>
  <PresentationFormat>On-screen Show (4:3)</PresentationFormat>
  <Paragraphs>263</Paragraphs>
  <Slides>23</Slides>
  <Notes>23</Notes>
  <HiddenSlides>0</HiddenSlides>
  <MMClips>1</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New and Different Ways of Supporting Children in Shelter</vt:lpstr>
      <vt:lpstr>Alberta Council of Women’s Shelters (ACWS) </vt:lpstr>
      <vt:lpstr>The Literature </vt:lpstr>
      <vt:lpstr>Getting to Know You  </vt:lpstr>
      <vt:lpstr>Collaborative Learning Endeavors</vt:lpstr>
      <vt:lpstr>Three Projects </vt:lpstr>
      <vt:lpstr>Collaborative Learning  </vt:lpstr>
      <vt:lpstr>Walking the Path Together </vt:lpstr>
      <vt:lpstr>Walking the Path Together </vt:lpstr>
      <vt:lpstr>Walking the Path Together </vt:lpstr>
      <vt:lpstr>Walking the Path Together </vt:lpstr>
      <vt:lpstr>Helping Hands  </vt:lpstr>
      <vt:lpstr>Helping Hands  </vt:lpstr>
      <vt:lpstr>Helping Hands  </vt:lpstr>
      <vt:lpstr>Helping Hands  </vt:lpstr>
      <vt:lpstr>Children’s Project   </vt:lpstr>
      <vt:lpstr>Children’s Project   </vt:lpstr>
      <vt:lpstr>Children’s Project   </vt:lpstr>
      <vt:lpstr>Children’s Project   </vt:lpstr>
      <vt:lpstr>Children’s Project   </vt:lpstr>
      <vt:lpstr>Our Work    </vt:lpstr>
      <vt:lpstr>Discussion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communications</dc:creator>
  <cp:lastModifiedBy>communications</cp:lastModifiedBy>
  <cp:revision>91</cp:revision>
  <dcterms:created xsi:type="dcterms:W3CDTF">2012-09-12T19:49:26Z</dcterms:created>
  <dcterms:modified xsi:type="dcterms:W3CDTF">2012-09-14T20:32:03Z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0x01010045922E55C9C8A143ACD95F57C4A80596</vt:lpwstr>
  </property>
</Properties>
</file>